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4"/>
    <p:sldMasterId id="2147483694" r:id="rId5"/>
  </p:sldMasterIdLst>
  <p:notesMasterIdLst>
    <p:notesMasterId r:id="rId79"/>
  </p:notesMasterIdLst>
  <p:handoutMasterIdLst>
    <p:handoutMasterId r:id="rId80"/>
  </p:handoutMasterIdLst>
  <p:sldIdLst>
    <p:sldId id="482" r:id="rId6"/>
    <p:sldId id="404" r:id="rId7"/>
    <p:sldId id="292" r:id="rId8"/>
    <p:sldId id="293" r:id="rId9"/>
    <p:sldId id="380" r:id="rId10"/>
    <p:sldId id="402" r:id="rId11"/>
    <p:sldId id="411" r:id="rId12"/>
    <p:sldId id="378" r:id="rId13"/>
    <p:sldId id="264" r:id="rId14"/>
    <p:sldId id="296" r:id="rId15"/>
    <p:sldId id="297" r:id="rId16"/>
    <p:sldId id="360" r:id="rId17"/>
    <p:sldId id="268" r:id="rId18"/>
    <p:sldId id="403" r:id="rId19"/>
    <p:sldId id="300" r:id="rId20"/>
    <p:sldId id="345" r:id="rId21"/>
    <p:sldId id="366" r:id="rId22"/>
    <p:sldId id="367" r:id="rId23"/>
    <p:sldId id="468" r:id="rId24"/>
    <p:sldId id="481" r:id="rId25"/>
    <p:sldId id="306" r:id="rId26"/>
    <p:sldId id="350" r:id="rId27"/>
    <p:sldId id="390" r:id="rId28"/>
    <p:sldId id="383" r:id="rId29"/>
    <p:sldId id="384" r:id="rId30"/>
    <p:sldId id="310" r:id="rId31"/>
    <p:sldId id="385" r:id="rId32"/>
    <p:sldId id="312" r:id="rId33"/>
    <p:sldId id="387" r:id="rId34"/>
    <p:sldId id="347" r:id="rId35"/>
    <p:sldId id="283" r:id="rId36"/>
    <p:sldId id="369" r:id="rId37"/>
    <p:sldId id="368" r:id="rId38"/>
    <p:sldId id="467" r:id="rId39"/>
    <p:sldId id="480" r:id="rId40"/>
    <p:sldId id="315" r:id="rId41"/>
    <p:sldId id="349" r:id="rId42"/>
    <p:sldId id="389" r:id="rId43"/>
    <p:sldId id="397" r:id="rId44"/>
    <p:sldId id="388" r:id="rId45"/>
    <p:sldId id="320" r:id="rId46"/>
    <p:sldId id="391" r:id="rId47"/>
    <p:sldId id="413" r:id="rId48"/>
    <p:sldId id="392" r:id="rId49"/>
    <p:sldId id="372" r:id="rId50"/>
    <p:sldId id="373" r:id="rId51"/>
    <p:sldId id="445" r:id="rId52"/>
    <p:sldId id="479" r:id="rId53"/>
    <p:sldId id="325" r:id="rId54"/>
    <p:sldId id="348" r:id="rId55"/>
    <p:sldId id="394" r:id="rId56"/>
    <p:sldId id="398" r:id="rId57"/>
    <p:sldId id="395" r:id="rId58"/>
    <p:sldId id="365" r:id="rId59"/>
    <p:sldId id="396" r:id="rId60"/>
    <p:sldId id="332" r:id="rId61"/>
    <p:sldId id="393" r:id="rId62"/>
    <p:sldId id="374" r:id="rId63"/>
    <p:sldId id="375" r:id="rId64"/>
    <p:sldId id="428" r:id="rId65"/>
    <p:sldId id="478" r:id="rId66"/>
    <p:sldId id="335" r:id="rId67"/>
    <p:sldId id="472" r:id="rId68"/>
    <p:sldId id="469" r:id="rId69"/>
    <p:sldId id="477" r:id="rId70"/>
    <p:sldId id="475" r:id="rId71"/>
    <p:sldId id="483" r:id="rId72"/>
    <p:sldId id="476" r:id="rId73"/>
    <p:sldId id="377" r:id="rId74"/>
    <p:sldId id="376" r:id="rId75"/>
    <p:sldId id="422" r:id="rId76"/>
    <p:sldId id="473" r:id="rId77"/>
    <p:sldId id="41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F3828F-3E23-4CA7-9BF5-805715A40D95}">
          <p14:sldIdLst>
            <p14:sldId id="482"/>
            <p14:sldId id="404"/>
            <p14:sldId id="292"/>
            <p14:sldId id="293"/>
            <p14:sldId id="380"/>
            <p14:sldId id="402"/>
            <p14:sldId id="411"/>
            <p14:sldId id="378"/>
            <p14:sldId id="264"/>
            <p14:sldId id="296"/>
            <p14:sldId id="297"/>
            <p14:sldId id="360"/>
            <p14:sldId id="268"/>
            <p14:sldId id="403"/>
            <p14:sldId id="300"/>
            <p14:sldId id="345"/>
            <p14:sldId id="366"/>
            <p14:sldId id="367"/>
            <p14:sldId id="468"/>
            <p14:sldId id="481"/>
            <p14:sldId id="306"/>
            <p14:sldId id="350"/>
            <p14:sldId id="390"/>
            <p14:sldId id="383"/>
            <p14:sldId id="384"/>
            <p14:sldId id="310"/>
            <p14:sldId id="385"/>
            <p14:sldId id="312"/>
            <p14:sldId id="387"/>
            <p14:sldId id="347"/>
            <p14:sldId id="283"/>
            <p14:sldId id="369"/>
            <p14:sldId id="368"/>
            <p14:sldId id="467"/>
            <p14:sldId id="480"/>
            <p14:sldId id="315"/>
            <p14:sldId id="349"/>
            <p14:sldId id="389"/>
            <p14:sldId id="397"/>
            <p14:sldId id="388"/>
            <p14:sldId id="320"/>
            <p14:sldId id="391"/>
            <p14:sldId id="413"/>
            <p14:sldId id="392"/>
            <p14:sldId id="372"/>
            <p14:sldId id="373"/>
            <p14:sldId id="445"/>
            <p14:sldId id="479"/>
            <p14:sldId id="325"/>
            <p14:sldId id="348"/>
            <p14:sldId id="394"/>
            <p14:sldId id="398"/>
            <p14:sldId id="395"/>
            <p14:sldId id="365"/>
            <p14:sldId id="396"/>
            <p14:sldId id="332"/>
            <p14:sldId id="393"/>
            <p14:sldId id="374"/>
            <p14:sldId id="375"/>
            <p14:sldId id="428"/>
            <p14:sldId id="478"/>
            <p14:sldId id="335"/>
            <p14:sldId id="472"/>
            <p14:sldId id="469"/>
            <p14:sldId id="477"/>
            <p14:sldId id="475"/>
            <p14:sldId id="483"/>
            <p14:sldId id="476"/>
            <p14:sldId id="377"/>
            <p14:sldId id="376"/>
            <p14:sldId id="422"/>
            <p14:sldId id="473"/>
            <p14:sldId id="4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p:cViewPr varScale="1">
        <p:scale>
          <a:sx n="82" d="100"/>
          <a:sy n="82" d="100"/>
        </p:scale>
        <p:origin x="230" y="53"/>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7.png"/><Relationship Id="rId7" Type="http://schemas.openxmlformats.org/officeDocument/2006/relationships/image" Target="../media/image15.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8.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7.png"/><Relationship Id="rId7" Type="http://schemas.openxmlformats.org/officeDocument/2006/relationships/image" Target="../media/image15.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D58B2-0AA5-42B2-B1BD-7940025774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BE472E-8CD4-4794-90E7-AC6C72CABFC8}">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gm:t>
    </dgm:pt>
    <dgm:pt modelId="{E93BC90B-5B1F-46D4-9310-F5C2819AA91A}" type="parTrans" cxnId="{75619657-0813-4870-BDB1-6DAFC5DFFED9}">
      <dgm:prSet/>
      <dgm:spPr/>
      <dgm:t>
        <a:bodyPr/>
        <a:lstStyle/>
        <a:p>
          <a:endParaRPr lang="en-US"/>
        </a:p>
      </dgm:t>
    </dgm:pt>
    <dgm:pt modelId="{46167737-B422-4C91-9BD7-E097245FDC37}" type="sibTrans" cxnId="{75619657-0813-4870-BDB1-6DAFC5DFFED9}">
      <dgm:prSet/>
      <dgm:spPr/>
      <dgm:t>
        <a:bodyPr/>
        <a:lstStyle/>
        <a:p>
          <a:endParaRPr lang="en-US"/>
        </a:p>
      </dgm:t>
    </dgm:pt>
    <dgm:pt modelId="{F2CE987A-28A1-4D76-A9A5-24CC392B529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gm:t>
    </dgm:pt>
    <dgm:pt modelId="{286D3917-33D2-41A3-9899-648D8A60E4AA}" type="parTrans" cxnId="{AD9EBCFA-040F-4523-9886-461A4B4B7211}">
      <dgm:prSet/>
      <dgm:spPr/>
      <dgm:t>
        <a:bodyPr/>
        <a:lstStyle/>
        <a:p>
          <a:endParaRPr lang="en-US"/>
        </a:p>
      </dgm:t>
    </dgm:pt>
    <dgm:pt modelId="{0EA4C140-6D6A-4AFA-A4E5-310B882C60B1}" type="sibTrans" cxnId="{AD9EBCFA-040F-4523-9886-461A4B4B7211}">
      <dgm:prSet/>
      <dgm:spPr/>
      <dgm:t>
        <a:bodyPr/>
        <a:lstStyle/>
        <a:p>
          <a:endParaRPr lang="en-US"/>
        </a:p>
      </dgm:t>
    </dgm:pt>
    <dgm:pt modelId="{41DB23E6-3EC6-4458-92E6-212F6E3C93CC}">
      <dgm:prSet custT="1"/>
      <dgm:spPr/>
      <dgm:t>
        <a:bodyPr/>
        <a:lstStyle/>
        <a:p>
          <a:pPr>
            <a:lnSpc>
              <a:spcPct val="100000"/>
            </a:lnSpc>
          </a:pPr>
          <a:r>
            <a:rPr lang="en-US" sz="2000" dirty="0"/>
            <a:t>Supportive voice bots can be a valuable tool for visually impaired students to access educational materials  and achieve academic success.</a:t>
          </a:r>
        </a:p>
      </dgm:t>
    </dgm:pt>
    <dgm:pt modelId="{C2162146-1DC7-41B2-8173-6ED9BDC8C0A8}" type="parTrans" cxnId="{A008A544-87FB-4D86-9AAD-673B9C93CB6B}">
      <dgm:prSet/>
      <dgm:spPr/>
      <dgm:t>
        <a:bodyPr/>
        <a:lstStyle/>
        <a:p>
          <a:endParaRPr lang="en-US"/>
        </a:p>
      </dgm:t>
    </dgm:pt>
    <dgm:pt modelId="{2C79481A-F712-4A5F-929A-B4FF23FBD49F}" type="sibTrans" cxnId="{A008A544-87FB-4D86-9AAD-673B9C93CB6B}">
      <dgm:prSet/>
      <dgm:spPr/>
      <dgm:t>
        <a:bodyPr/>
        <a:lstStyle/>
        <a:p>
          <a:endParaRPr lang="en-US"/>
        </a:p>
      </dgm:t>
    </dgm:pt>
    <dgm:pt modelId="{E792ABE8-2E3F-46D7-B395-A597B4B27D3A}" type="pres">
      <dgm:prSet presAssocID="{81AD58B2-0AA5-42B2-B1BD-79400257749C}" presName="root" presStyleCnt="0">
        <dgm:presLayoutVars>
          <dgm:dir/>
          <dgm:resizeHandles val="exact"/>
        </dgm:presLayoutVars>
      </dgm:prSet>
      <dgm:spPr/>
    </dgm:pt>
    <dgm:pt modelId="{A8B9C4B5-18B9-4687-A80A-73373BF7D9B8}" type="pres">
      <dgm:prSet presAssocID="{57BE472E-8CD4-4794-90E7-AC6C72CABFC8}" presName="compNode" presStyleCnt="0"/>
      <dgm:spPr/>
    </dgm:pt>
    <dgm:pt modelId="{2950684B-C106-449C-B35E-90502D528A3B}" type="pres">
      <dgm:prSet presAssocID="{57BE472E-8CD4-4794-90E7-AC6C72CABFC8}" presName="bgRect" presStyleLbl="bgShp" presStyleIdx="0" presStyleCnt="3"/>
      <dgm:spPr/>
    </dgm:pt>
    <dgm:pt modelId="{6B122E74-DC6D-458D-B261-B8A705F924E4}" type="pres">
      <dgm:prSet presAssocID="{57BE472E-8CD4-4794-90E7-AC6C72CABF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6C5ED0C7-9257-47BB-A227-EB76A92992CC}" type="pres">
      <dgm:prSet presAssocID="{57BE472E-8CD4-4794-90E7-AC6C72CABFC8}" presName="spaceRect" presStyleCnt="0"/>
      <dgm:spPr/>
    </dgm:pt>
    <dgm:pt modelId="{A73B399E-A009-42C8-850C-A9ED3C8A1C08}" type="pres">
      <dgm:prSet presAssocID="{57BE472E-8CD4-4794-90E7-AC6C72CABFC8}" presName="parTx" presStyleLbl="revTx" presStyleIdx="0" presStyleCnt="3">
        <dgm:presLayoutVars>
          <dgm:chMax val="0"/>
          <dgm:chPref val="0"/>
        </dgm:presLayoutVars>
      </dgm:prSet>
      <dgm:spPr/>
    </dgm:pt>
    <dgm:pt modelId="{039E1CF5-724D-4F4F-A326-5E3EBB9E796B}" type="pres">
      <dgm:prSet presAssocID="{46167737-B422-4C91-9BD7-E097245FDC37}" presName="sibTrans" presStyleCnt="0"/>
      <dgm:spPr/>
    </dgm:pt>
    <dgm:pt modelId="{001EE4B3-5813-4FF0-A82C-FF8AC10A207C}" type="pres">
      <dgm:prSet presAssocID="{F2CE987A-28A1-4D76-A9A5-24CC392B5299}" presName="compNode" presStyleCnt="0"/>
      <dgm:spPr/>
    </dgm:pt>
    <dgm:pt modelId="{E2FEE8E8-5367-42D8-9F83-9A028CA7AC9D}" type="pres">
      <dgm:prSet presAssocID="{F2CE987A-28A1-4D76-A9A5-24CC392B5299}" presName="bgRect" presStyleLbl="bgShp" presStyleIdx="1" presStyleCnt="3"/>
      <dgm:spPr/>
    </dgm:pt>
    <dgm:pt modelId="{D4E35AE4-3CDF-4C18-AFFA-B625DA7C4572}" type="pres">
      <dgm:prSet presAssocID="{F2CE987A-28A1-4D76-A9A5-24CC392B529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CEE20AD0-07B8-4867-B490-F027A2FE88CC}" type="pres">
      <dgm:prSet presAssocID="{F2CE987A-28A1-4D76-A9A5-24CC392B5299}" presName="spaceRect" presStyleCnt="0"/>
      <dgm:spPr/>
    </dgm:pt>
    <dgm:pt modelId="{FB259C5A-C3AE-4F5C-AD15-28A950A2745C}" type="pres">
      <dgm:prSet presAssocID="{F2CE987A-28A1-4D76-A9A5-24CC392B5299}" presName="parTx" presStyleLbl="revTx" presStyleIdx="1" presStyleCnt="3">
        <dgm:presLayoutVars>
          <dgm:chMax val="0"/>
          <dgm:chPref val="0"/>
        </dgm:presLayoutVars>
      </dgm:prSet>
      <dgm:spPr/>
    </dgm:pt>
    <dgm:pt modelId="{DC7569DA-1782-450F-A6F8-10C0B1484E5E}" type="pres">
      <dgm:prSet presAssocID="{0EA4C140-6D6A-4AFA-A4E5-310B882C60B1}" presName="sibTrans" presStyleCnt="0"/>
      <dgm:spPr/>
    </dgm:pt>
    <dgm:pt modelId="{A2B36C3E-F710-466C-9DA2-9D7AA89E0DEE}" type="pres">
      <dgm:prSet presAssocID="{41DB23E6-3EC6-4458-92E6-212F6E3C93CC}" presName="compNode" presStyleCnt="0"/>
      <dgm:spPr/>
    </dgm:pt>
    <dgm:pt modelId="{AB2E40D9-EDF2-4F48-9879-4A45860E1E9A}" type="pres">
      <dgm:prSet presAssocID="{41DB23E6-3EC6-4458-92E6-212F6E3C93CC}" presName="bgRect" presStyleLbl="bgShp" presStyleIdx="2" presStyleCnt="3"/>
      <dgm:spPr/>
    </dgm:pt>
    <dgm:pt modelId="{2915315F-C558-4B34-889A-381036FDC178}" type="pres">
      <dgm:prSet presAssocID="{41DB23E6-3EC6-4458-92E6-212F6E3C93C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176ABD7E-9ADE-4979-B2DC-D2D8D6D31642}" type="pres">
      <dgm:prSet presAssocID="{41DB23E6-3EC6-4458-92E6-212F6E3C93CC}" presName="spaceRect" presStyleCnt="0"/>
      <dgm:spPr/>
    </dgm:pt>
    <dgm:pt modelId="{54B0FECA-C17E-447C-A9EE-6D5AEE8F8F91}" type="pres">
      <dgm:prSet presAssocID="{41DB23E6-3EC6-4458-92E6-212F6E3C93CC}" presName="parTx" presStyleLbl="revTx" presStyleIdx="2" presStyleCnt="3">
        <dgm:presLayoutVars>
          <dgm:chMax val="0"/>
          <dgm:chPref val="0"/>
        </dgm:presLayoutVars>
      </dgm:prSet>
      <dgm:spPr/>
    </dgm:pt>
  </dgm:ptLst>
  <dgm:cxnLst>
    <dgm:cxn modelId="{35E49829-A558-4127-B94F-7C3C1CAB6B32}" type="presOf" srcId="{41DB23E6-3EC6-4458-92E6-212F6E3C93CC}" destId="{54B0FECA-C17E-447C-A9EE-6D5AEE8F8F91}" srcOrd="0" destOrd="0" presId="urn:microsoft.com/office/officeart/2018/2/layout/IconVerticalSolidList"/>
    <dgm:cxn modelId="{A008A544-87FB-4D86-9AAD-673B9C93CB6B}" srcId="{81AD58B2-0AA5-42B2-B1BD-79400257749C}" destId="{41DB23E6-3EC6-4458-92E6-212F6E3C93CC}" srcOrd="2" destOrd="0" parTransId="{C2162146-1DC7-41B2-8173-6ED9BDC8C0A8}" sibTransId="{2C79481A-F712-4A5F-929A-B4FF23FBD49F}"/>
    <dgm:cxn modelId="{75619657-0813-4870-BDB1-6DAFC5DFFED9}" srcId="{81AD58B2-0AA5-42B2-B1BD-79400257749C}" destId="{57BE472E-8CD4-4794-90E7-AC6C72CABFC8}" srcOrd="0" destOrd="0" parTransId="{E93BC90B-5B1F-46D4-9310-F5C2819AA91A}" sibTransId="{46167737-B422-4C91-9BD7-E097245FDC37}"/>
    <dgm:cxn modelId="{D139785A-3D16-4262-A0BA-D17161128EDF}" type="presOf" srcId="{F2CE987A-28A1-4D76-A9A5-24CC392B5299}" destId="{FB259C5A-C3AE-4F5C-AD15-28A950A2745C}" srcOrd="0" destOrd="0" presId="urn:microsoft.com/office/officeart/2018/2/layout/IconVerticalSolidList"/>
    <dgm:cxn modelId="{E669EE7F-7FA2-4DDB-9819-C145398034C4}" type="presOf" srcId="{57BE472E-8CD4-4794-90E7-AC6C72CABFC8}" destId="{A73B399E-A009-42C8-850C-A9ED3C8A1C08}" srcOrd="0" destOrd="0" presId="urn:microsoft.com/office/officeart/2018/2/layout/IconVerticalSolidList"/>
    <dgm:cxn modelId="{9DE8BFD1-D07F-4173-A5FD-DC72BBCEEBE2}" type="presOf" srcId="{81AD58B2-0AA5-42B2-B1BD-79400257749C}" destId="{E792ABE8-2E3F-46D7-B395-A597B4B27D3A}" srcOrd="0" destOrd="0" presId="urn:microsoft.com/office/officeart/2018/2/layout/IconVerticalSolidList"/>
    <dgm:cxn modelId="{AD9EBCFA-040F-4523-9886-461A4B4B7211}" srcId="{81AD58B2-0AA5-42B2-B1BD-79400257749C}" destId="{F2CE987A-28A1-4D76-A9A5-24CC392B5299}" srcOrd="1" destOrd="0" parTransId="{286D3917-33D2-41A3-9899-648D8A60E4AA}" sibTransId="{0EA4C140-6D6A-4AFA-A4E5-310B882C60B1}"/>
    <dgm:cxn modelId="{C6181A0B-E20D-4410-8AEA-D7908E7A9FC5}" type="presParOf" srcId="{E792ABE8-2E3F-46D7-B395-A597B4B27D3A}" destId="{A8B9C4B5-18B9-4687-A80A-73373BF7D9B8}" srcOrd="0" destOrd="0" presId="urn:microsoft.com/office/officeart/2018/2/layout/IconVerticalSolidList"/>
    <dgm:cxn modelId="{43C6FC26-771F-4E26-9BA3-E9FD2B6F67CB}" type="presParOf" srcId="{A8B9C4B5-18B9-4687-A80A-73373BF7D9B8}" destId="{2950684B-C106-449C-B35E-90502D528A3B}" srcOrd="0" destOrd="0" presId="urn:microsoft.com/office/officeart/2018/2/layout/IconVerticalSolidList"/>
    <dgm:cxn modelId="{8A210B1B-A7E8-4259-818C-18DDFAC78924}" type="presParOf" srcId="{A8B9C4B5-18B9-4687-A80A-73373BF7D9B8}" destId="{6B122E74-DC6D-458D-B261-B8A705F924E4}" srcOrd="1" destOrd="0" presId="urn:microsoft.com/office/officeart/2018/2/layout/IconVerticalSolidList"/>
    <dgm:cxn modelId="{929BEACD-E3F7-4BD5-92AC-FB58538CBEA0}" type="presParOf" srcId="{A8B9C4B5-18B9-4687-A80A-73373BF7D9B8}" destId="{6C5ED0C7-9257-47BB-A227-EB76A92992CC}" srcOrd="2" destOrd="0" presId="urn:microsoft.com/office/officeart/2018/2/layout/IconVerticalSolidList"/>
    <dgm:cxn modelId="{826B3729-945A-4613-9D58-2658DB09A7EA}" type="presParOf" srcId="{A8B9C4B5-18B9-4687-A80A-73373BF7D9B8}" destId="{A73B399E-A009-42C8-850C-A9ED3C8A1C08}" srcOrd="3" destOrd="0" presId="urn:microsoft.com/office/officeart/2018/2/layout/IconVerticalSolidList"/>
    <dgm:cxn modelId="{23C7A780-DD98-44A5-8C8B-343D95CF34D2}" type="presParOf" srcId="{E792ABE8-2E3F-46D7-B395-A597B4B27D3A}" destId="{039E1CF5-724D-4F4F-A326-5E3EBB9E796B}" srcOrd="1" destOrd="0" presId="urn:microsoft.com/office/officeart/2018/2/layout/IconVerticalSolidList"/>
    <dgm:cxn modelId="{D156055A-B6C4-41B8-ABD7-2CCFAC8603B4}" type="presParOf" srcId="{E792ABE8-2E3F-46D7-B395-A597B4B27D3A}" destId="{001EE4B3-5813-4FF0-A82C-FF8AC10A207C}" srcOrd="2" destOrd="0" presId="urn:microsoft.com/office/officeart/2018/2/layout/IconVerticalSolidList"/>
    <dgm:cxn modelId="{2445BDAE-31C9-405E-894F-7A432F9E92E1}" type="presParOf" srcId="{001EE4B3-5813-4FF0-A82C-FF8AC10A207C}" destId="{E2FEE8E8-5367-42D8-9F83-9A028CA7AC9D}" srcOrd="0" destOrd="0" presId="urn:microsoft.com/office/officeart/2018/2/layout/IconVerticalSolidList"/>
    <dgm:cxn modelId="{9F7A3994-1D29-4D2B-9E0E-887FAAA018C1}" type="presParOf" srcId="{001EE4B3-5813-4FF0-A82C-FF8AC10A207C}" destId="{D4E35AE4-3CDF-4C18-AFFA-B625DA7C4572}" srcOrd="1" destOrd="0" presId="urn:microsoft.com/office/officeart/2018/2/layout/IconVerticalSolidList"/>
    <dgm:cxn modelId="{9C626644-0E4C-4E2F-B5B6-9F1E5E78958E}" type="presParOf" srcId="{001EE4B3-5813-4FF0-A82C-FF8AC10A207C}" destId="{CEE20AD0-07B8-4867-B490-F027A2FE88CC}" srcOrd="2" destOrd="0" presId="urn:microsoft.com/office/officeart/2018/2/layout/IconVerticalSolidList"/>
    <dgm:cxn modelId="{D4A0A3BA-A994-4904-B4D6-B627CC9909D0}" type="presParOf" srcId="{001EE4B3-5813-4FF0-A82C-FF8AC10A207C}" destId="{FB259C5A-C3AE-4F5C-AD15-28A950A2745C}" srcOrd="3" destOrd="0" presId="urn:microsoft.com/office/officeart/2018/2/layout/IconVerticalSolidList"/>
    <dgm:cxn modelId="{2C1EEB17-C089-49E7-8EC0-A623EFE465F6}" type="presParOf" srcId="{E792ABE8-2E3F-46D7-B395-A597B4B27D3A}" destId="{DC7569DA-1782-450F-A6F8-10C0B1484E5E}" srcOrd="3" destOrd="0" presId="urn:microsoft.com/office/officeart/2018/2/layout/IconVerticalSolidList"/>
    <dgm:cxn modelId="{9CB445F1-C324-4E38-B4D5-0B7DDD1D964B}" type="presParOf" srcId="{E792ABE8-2E3F-46D7-B395-A597B4B27D3A}" destId="{A2B36C3E-F710-466C-9DA2-9D7AA89E0DEE}" srcOrd="4" destOrd="0" presId="urn:microsoft.com/office/officeart/2018/2/layout/IconVerticalSolidList"/>
    <dgm:cxn modelId="{113902B9-5496-478B-BA5A-4305CDA44259}" type="presParOf" srcId="{A2B36C3E-F710-466C-9DA2-9D7AA89E0DEE}" destId="{AB2E40D9-EDF2-4F48-9879-4A45860E1E9A}" srcOrd="0" destOrd="0" presId="urn:microsoft.com/office/officeart/2018/2/layout/IconVerticalSolidList"/>
    <dgm:cxn modelId="{C7F7CCAA-FCD3-4AFC-BA54-9FF970AEC948}" type="presParOf" srcId="{A2B36C3E-F710-466C-9DA2-9D7AA89E0DEE}" destId="{2915315F-C558-4B34-889A-381036FDC178}" srcOrd="1" destOrd="0" presId="urn:microsoft.com/office/officeart/2018/2/layout/IconVerticalSolidList"/>
    <dgm:cxn modelId="{8FBF2EE4-68AB-47F6-8E8F-4372DAD6583C}" type="presParOf" srcId="{A2B36C3E-F710-466C-9DA2-9D7AA89E0DEE}" destId="{176ABD7E-9ADE-4979-B2DC-D2D8D6D31642}" srcOrd="2" destOrd="0" presId="urn:microsoft.com/office/officeart/2018/2/layout/IconVerticalSolidList"/>
    <dgm:cxn modelId="{EB932BB2-2373-4498-A751-6510415E6A1E}" type="presParOf" srcId="{A2B36C3E-F710-466C-9DA2-9D7AA89E0DEE}" destId="{54B0FECA-C17E-447C-A9EE-6D5AEE8F8F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72511-455B-41DE-80C4-1AD9D771E7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6DBF04-3AF3-4F0F-9BF2-48B375925C3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gm:t>
    </dgm:pt>
    <dgm:pt modelId="{C2FD217D-CD2D-4081-9C70-7A1BB6A397A9}" type="parTrans" cxnId="{BBB487B6-991C-4CC7-A731-4E381C284CF1}">
      <dgm:prSet/>
      <dgm:spPr/>
      <dgm:t>
        <a:bodyPr/>
        <a:lstStyle/>
        <a:p>
          <a:endParaRPr lang="en-US"/>
        </a:p>
      </dgm:t>
    </dgm:pt>
    <dgm:pt modelId="{99937296-9F8A-4FF7-9E4C-0A8FDA64A01E}" type="sibTrans" cxnId="{BBB487B6-991C-4CC7-A731-4E381C284CF1}">
      <dgm:prSet/>
      <dgm:spPr/>
      <dgm:t>
        <a:bodyPr/>
        <a:lstStyle/>
        <a:p>
          <a:endParaRPr lang="en-US"/>
        </a:p>
      </dgm:t>
    </dgm:pt>
    <dgm:pt modelId="{398B284B-5D95-4B88-9636-B7C7EA251485}">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gm:t>
    </dgm:pt>
    <dgm:pt modelId="{5ADA4665-1CED-493F-B34C-B62A16126501}" type="parTrans" cxnId="{9DC761A6-ECDA-448B-B57D-B4F9AD1B9FDC}">
      <dgm:prSet/>
      <dgm:spPr/>
      <dgm:t>
        <a:bodyPr/>
        <a:lstStyle/>
        <a:p>
          <a:endParaRPr lang="en-US"/>
        </a:p>
      </dgm:t>
    </dgm:pt>
    <dgm:pt modelId="{3E58C807-5ED6-4F5C-93EC-C36F343B1C36}" type="sibTrans" cxnId="{9DC761A6-ECDA-448B-B57D-B4F9AD1B9FDC}">
      <dgm:prSet/>
      <dgm:spPr/>
      <dgm:t>
        <a:bodyPr/>
        <a:lstStyle/>
        <a:p>
          <a:endParaRPr lang="en-US"/>
        </a:p>
      </dgm:t>
    </dgm:pt>
    <dgm:pt modelId="{738EB9EB-F529-469F-A2BD-5B919376A9BD}">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gm:t>
    </dgm:pt>
    <dgm:pt modelId="{B8709AC0-46BC-4F10-A683-23BE83082547}" type="parTrans" cxnId="{90E722F5-1410-4410-896D-7DEBBEF88473}">
      <dgm:prSet/>
      <dgm:spPr/>
      <dgm:t>
        <a:bodyPr/>
        <a:lstStyle/>
        <a:p>
          <a:endParaRPr lang="en-US"/>
        </a:p>
      </dgm:t>
    </dgm:pt>
    <dgm:pt modelId="{E185ADF2-BA12-4D49-8216-0B79E0DB13A5}" type="sibTrans" cxnId="{90E722F5-1410-4410-896D-7DEBBEF88473}">
      <dgm:prSet/>
      <dgm:spPr/>
      <dgm:t>
        <a:bodyPr/>
        <a:lstStyle/>
        <a:p>
          <a:endParaRPr lang="en-US"/>
        </a:p>
      </dgm:t>
    </dgm:pt>
    <dgm:pt modelId="{19F58A1D-0A53-4D4D-99D0-76FDF41CC53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gm:t>
    </dgm:pt>
    <dgm:pt modelId="{D6D370C4-542C-4C5F-9F57-2A74577E015A}" type="parTrans" cxnId="{B4988A65-D2EC-4718-AE4C-11BC833841F3}">
      <dgm:prSet/>
      <dgm:spPr/>
      <dgm:t>
        <a:bodyPr/>
        <a:lstStyle/>
        <a:p>
          <a:endParaRPr lang="en-US"/>
        </a:p>
      </dgm:t>
    </dgm:pt>
    <dgm:pt modelId="{B0335690-E9C5-4015-AB35-92CFB542D626}" type="sibTrans" cxnId="{B4988A65-D2EC-4718-AE4C-11BC833841F3}">
      <dgm:prSet/>
      <dgm:spPr/>
      <dgm:t>
        <a:bodyPr/>
        <a:lstStyle/>
        <a:p>
          <a:endParaRPr lang="en-US"/>
        </a:p>
      </dgm:t>
    </dgm:pt>
    <dgm:pt modelId="{E2D2FA18-E405-41EB-8232-E8DCD59AD676}" type="pres">
      <dgm:prSet presAssocID="{4BC72511-455B-41DE-80C4-1AD9D771E79E}" presName="root" presStyleCnt="0">
        <dgm:presLayoutVars>
          <dgm:dir/>
          <dgm:resizeHandles val="exact"/>
        </dgm:presLayoutVars>
      </dgm:prSet>
      <dgm:spPr/>
    </dgm:pt>
    <dgm:pt modelId="{CEB70FE8-C08B-4299-83F4-E1A93E3CAAE1}" type="pres">
      <dgm:prSet presAssocID="{7C6DBF04-3AF3-4F0F-9BF2-48B375925C34}" presName="compNode" presStyleCnt="0"/>
      <dgm:spPr/>
    </dgm:pt>
    <dgm:pt modelId="{D6E543FF-42B7-4D24-8E27-3DE19EA45B2F}" type="pres">
      <dgm:prSet presAssocID="{7C6DBF04-3AF3-4F0F-9BF2-48B375925C34}" presName="bgRect" presStyleLbl="bgShp" presStyleIdx="0" presStyleCnt="4" custLinFactNeighborX="943" custLinFactNeighborY="1040"/>
      <dgm:spPr/>
    </dgm:pt>
    <dgm:pt modelId="{752F9B5B-388B-4679-9F66-60D9A58D3045}" type="pres">
      <dgm:prSet presAssocID="{7C6DBF04-3AF3-4F0F-9BF2-48B375925C34}"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F0612475-C0D2-4D5A-8D04-040550B2C461}" type="pres">
      <dgm:prSet presAssocID="{7C6DBF04-3AF3-4F0F-9BF2-48B375925C34}" presName="spaceRect" presStyleCnt="0"/>
      <dgm:spPr/>
    </dgm:pt>
    <dgm:pt modelId="{92782C7C-79F4-4323-BE88-F879AFAF1894}" type="pres">
      <dgm:prSet presAssocID="{7C6DBF04-3AF3-4F0F-9BF2-48B375925C34}" presName="parTx" presStyleLbl="revTx" presStyleIdx="0" presStyleCnt="4">
        <dgm:presLayoutVars>
          <dgm:chMax val="0"/>
          <dgm:chPref val="0"/>
        </dgm:presLayoutVars>
      </dgm:prSet>
      <dgm:spPr/>
    </dgm:pt>
    <dgm:pt modelId="{CC2B9451-2644-4A17-96C5-2CA5E07EE5CB}" type="pres">
      <dgm:prSet presAssocID="{99937296-9F8A-4FF7-9E4C-0A8FDA64A01E}" presName="sibTrans" presStyleCnt="0"/>
      <dgm:spPr/>
    </dgm:pt>
    <dgm:pt modelId="{3DA634A9-4996-4E8B-ACC0-3080B69D16BA}" type="pres">
      <dgm:prSet presAssocID="{398B284B-5D95-4B88-9636-B7C7EA251485}" presName="compNode" presStyleCnt="0"/>
      <dgm:spPr/>
    </dgm:pt>
    <dgm:pt modelId="{F24F84CF-8859-4CC4-A713-00E8B66BC3E4}" type="pres">
      <dgm:prSet presAssocID="{398B284B-5D95-4B88-9636-B7C7EA251485}" presName="bgRect" presStyleLbl="bgShp" presStyleIdx="1" presStyleCnt="4"/>
      <dgm:spPr/>
    </dgm:pt>
    <dgm:pt modelId="{D18A43F0-6371-4FF6-9363-1F44543AED9D}" type="pres">
      <dgm:prSet presAssocID="{398B284B-5D95-4B88-9636-B7C7EA251485}"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
        </a:ext>
      </dgm:extLst>
    </dgm:pt>
    <dgm:pt modelId="{75EA9460-A58D-455A-8B99-CDB5E345E357}" type="pres">
      <dgm:prSet presAssocID="{398B284B-5D95-4B88-9636-B7C7EA251485}" presName="spaceRect" presStyleCnt="0"/>
      <dgm:spPr/>
    </dgm:pt>
    <dgm:pt modelId="{54D73ED8-3C12-403F-A0A6-111A633A97ED}" type="pres">
      <dgm:prSet presAssocID="{398B284B-5D95-4B88-9636-B7C7EA251485}" presName="parTx" presStyleLbl="revTx" presStyleIdx="1" presStyleCnt="4">
        <dgm:presLayoutVars>
          <dgm:chMax val="0"/>
          <dgm:chPref val="0"/>
        </dgm:presLayoutVars>
      </dgm:prSet>
      <dgm:spPr/>
    </dgm:pt>
    <dgm:pt modelId="{379AF1AB-B22C-4F92-B9B4-FFA0CF09B8C5}" type="pres">
      <dgm:prSet presAssocID="{3E58C807-5ED6-4F5C-93EC-C36F343B1C36}" presName="sibTrans" presStyleCnt="0"/>
      <dgm:spPr/>
    </dgm:pt>
    <dgm:pt modelId="{02138977-6957-47A7-B04D-B5A45A2BB03D}" type="pres">
      <dgm:prSet presAssocID="{738EB9EB-F529-469F-A2BD-5B919376A9BD}" presName="compNode" presStyleCnt="0"/>
      <dgm:spPr/>
    </dgm:pt>
    <dgm:pt modelId="{769C5C88-85B0-4CA3-9277-BCB04D7AC7C0}" type="pres">
      <dgm:prSet presAssocID="{738EB9EB-F529-469F-A2BD-5B919376A9BD}" presName="bgRect" presStyleLbl="bgShp" presStyleIdx="2" presStyleCnt="4"/>
      <dgm:spPr/>
    </dgm:pt>
    <dgm:pt modelId="{F92FAF74-22D9-4E46-877C-33E441F4468B}" type="pres">
      <dgm:prSet presAssocID="{738EB9EB-F529-469F-A2BD-5B919376A9BD}"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817992FC-91FF-4CCE-ADB4-8027CF313EB3}" type="pres">
      <dgm:prSet presAssocID="{738EB9EB-F529-469F-A2BD-5B919376A9BD}" presName="spaceRect" presStyleCnt="0"/>
      <dgm:spPr/>
    </dgm:pt>
    <dgm:pt modelId="{99A51DC6-A47F-4D8C-92D5-FFF9E818B365}" type="pres">
      <dgm:prSet presAssocID="{738EB9EB-F529-469F-A2BD-5B919376A9BD}" presName="parTx" presStyleLbl="revTx" presStyleIdx="2" presStyleCnt="4">
        <dgm:presLayoutVars>
          <dgm:chMax val="0"/>
          <dgm:chPref val="0"/>
        </dgm:presLayoutVars>
      </dgm:prSet>
      <dgm:spPr/>
    </dgm:pt>
    <dgm:pt modelId="{F09FEBB3-8F0A-43ED-8EE9-E9030187F1F5}" type="pres">
      <dgm:prSet presAssocID="{E185ADF2-BA12-4D49-8216-0B79E0DB13A5}" presName="sibTrans" presStyleCnt="0"/>
      <dgm:spPr/>
    </dgm:pt>
    <dgm:pt modelId="{C7CF9FC5-FCEF-4DA9-83DE-D3B571C6DE24}" type="pres">
      <dgm:prSet presAssocID="{19F58A1D-0A53-4D4D-99D0-76FDF41CC539}" presName="compNode" presStyleCnt="0"/>
      <dgm:spPr/>
    </dgm:pt>
    <dgm:pt modelId="{215ECCA0-BA31-493D-BB9F-2BA75189E7AB}" type="pres">
      <dgm:prSet presAssocID="{19F58A1D-0A53-4D4D-99D0-76FDF41CC539}" presName="bgRect" presStyleLbl="bgShp" presStyleIdx="3" presStyleCnt="4"/>
      <dgm:spPr/>
    </dgm:pt>
    <dgm:pt modelId="{DB11DE98-5E11-44B6-B2A7-752CD9CD2BD3}" type="pres">
      <dgm:prSet presAssocID="{19F58A1D-0A53-4D4D-99D0-76FDF41CC53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lle"/>
        </a:ext>
      </dgm:extLst>
    </dgm:pt>
    <dgm:pt modelId="{02435011-035E-4B62-9DB5-59697AD818CD}" type="pres">
      <dgm:prSet presAssocID="{19F58A1D-0A53-4D4D-99D0-76FDF41CC539}" presName="spaceRect" presStyleCnt="0"/>
      <dgm:spPr/>
    </dgm:pt>
    <dgm:pt modelId="{78A29F91-990C-4BFC-96A8-C38ADA5CC741}" type="pres">
      <dgm:prSet presAssocID="{19F58A1D-0A53-4D4D-99D0-76FDF41CC539}" presName="parTx" presStyleLbl="revTx" presStyleIdx="3" presStyleCnt="4">
        <dgm:presLayoutVars>
          <dgm:chMax val="0"/>
          <dgm:chPref val="0"/>
        </dgm:presLayoutVars>
      </dgm:prSet>
      <dgm:spPr/>
    </dgm:pt>
  </dgm:ptLst>
  <dgm:cxnLst>
    <dgm:cxn modelId="{18820D5D-1240-4221-9182-9B4C6D0BFE59}" type="presOf" srcId="{4BC72511-455B-41DE-80C4-1AD9D771E79E}" destId="{E2D2FA18-E405-41EB-8232-E8DCD59AD676}" srcOrd="0" destOrd="0" presId="urn:microsoft.com/office/officeart/2018/2/layout/IconVerticalSolidList"/>
    <dgm:cxn modelId="{E5615741-7B9D-49CB-9C7F-B261C74A424D}" type="presOf" srcId="{398B284B-5D95-4B88-9636-B7C7EA251485}" destId="{54D73ED8-3C12-403F-A0A6-111A633A97ED}" srcOrd="0" destOrd="0" presId="urn:microsoft.com/office/officeart/2018/2/layout/IconVerticalSolidList"/>
    <dgm:cxn modelId="{B4988A65-D2EC-4718-AE4C-11BC833841F3}" srcId="{4BC72511-455B-41DE-80C4-1AD9D771E79E}" destId="{19F58A1D-0A53-4D4D-99D0-76FDF41CC539}" srcOrd="3" destOrd="0" parTransId="{D6D370C4-542C-4C5F-9F57-2A74577E015A}" sibTransId="{B0335690-E9C5-4015-AB35-92CFB542D626}"/>
    <dgm:cxn modelId="{9B09F645-A485-476E-B476-601383483790}" type="presOf" srcId="{19F58A1D-0A53-4D4D-99D0-76FDF41CC539}" destId="{78A29F91-990C-4BFC-96A8-C38ADA5CC741}" srcOrd="0" destOrd="0" presId="urn:microsoft.com/office/officeart/2018/2/layout/IconVerticalSolidList"/>
    <dgm:cxn modelId="{7FA2D155-1633-4E6B-B700-259AA7707692}" type="presOf" srcId="{738EB9EB-F529-469F-A2BD-5B919376A9BD}" destId="{99A51DC6-A47F-4D8C-92D5-FFF9E818B365}" srcOrd="0" destOrd="0" presId="urn:microsoft.com/office/officeart/2018/2/layout/IconVerticalSolidList"/>
    <dgm:cxn modelId="{9DC761A6-ECDA-448B-B57D-B4F9AD1B9FDC}" srcId="{4BC72511-455B-41DE-80C4-1AD9D771E79E}" destId="{398B284B-5D95-4B88-9636-B7C7EA251485}" srcOrd="1" destOrd="0" parTransId="{5ADA4665-1CED-493F-B34C-B62A16126501}" sibTransId="{3E58C807-5ED6-4F5C-93EC-C36F343B1C36}"/>
    <dgm:cxn modelId="{BBB487B6-991C-4CC7-A731-4E381C284CF1}" srcId="{4BC72511-455B-41DE-80C4-1AD9D771E79E}" destId="{7C6DBF04-3AF3-4F0F-9BF2-48B375925C34}" srcOrd="0" destOrd="0" parTransId="{C2FD217D-CD2D-4081-9C70-7A1BB6A397A9}" sibTransId="{99937296-9F8A-4FF7-9E4C-0A8FDA64A01E}"/>
    <dgm:cxn modelId="{46D200E8-1EBF-4BFD-8952-0D99474F25E8}" type="presOf" srcId="{7C6DBF04-3AF3-4F0F-9BF2-48B375925C34}" destId="{92782C7C-79F4-4323-BE88-F879AFAF1894}" srcOrd="0" destOrd="0" presId="urn:microsoft.com/office/officeart/2018/2/layout/IconVerticalSolidList"/>
    <dgm:cxn modelId="{90E722F5-1410-4410-896D-7DEBBEF88473}" srcId="{4BC72511-455B-41DE-80C4-1AD9D771E79E}" destId="{738EB9EB-F529-469F-A2BD-5B919376A9BD}" srcOrd="2" destOrd="0" parTransId="{B8709AC0-46BC-4F10-A683-23BE83082547}" sibTransId="{E185ADF2-BA12-4D49-8216-0B79E0DB13A5}"/>
    <dgm:cxn modelId="{4D48D149-1803-4AFD-A274-D5FC987FAEB1}" type="presParOf" srcId="{E2D2FA18-E405-41EB-8232-E8DCD59AD676}" destId="{CEB70FE8-C08B-4299-83F4-E1A93E3CAAE1}" srcOrd="0" destOrd="0" presId="urn:microsoft.com/office/officeart/2018/2/layout/IconVerticalSolidList"/>
    <dgm:cxn modelId="{2CE6161A-9BC1-40A2-8095-AB88E03820FA}" type="presParOf" srcId="{CEB70FE8-C08B-4299-83F4-E1A93E3CAAE1}" destId="{D6E543FF-42B7-4D24-8E27-3DE19EA45B2F}" srcOrd="0" destOrd="0" presId="urn:microsoft.com/office/officeart/2018/2/layout/IconVerticalSolidList"/>
    <dgm:cxn modelId="{A0D20EDA-767B-4A56-8D49-5F2015D62F5E}" type="presParOf" srcId="{CEB70FE8-C08B-4299-83F4-E1A93E3CAAE1}" destId="{752F9B5B-388B-4679-9F66-60D9A58D3045}" srcOrd="1" destOrd="0" presId="urn:microsoft.com/office/officeart/2018/2/layout/IconVerticalSolidList"/>
    <dgm:cxn modelId="{ED0DEA78-E2A9-4E1A-AFCA-7C86A9CCD5B4}" type="presParOf" srcId="{CEB70FE8-C08B-4299-83F4-E1A93E3CAAE1}" destId="{F0612475-C0D2-4D5A-8D04-040550B2C461}" srcOrd="2" destOrd="0" presId="urn:microsoft.com/office/officeart/2018/2/layout/IconVerticalSolidList"/>
    <dgm:cxn modelId="{764E2CA3-46BB-46C0-A8D6-97CDFE0E42C8}" type="presParOf" srcId="{CEB70FE8-C08B-4299-83F4-E1A93E3CAAE1}" destId="{92782C7C-79F4-4323-BE88-F879AFAF1894}" srcOrd="3" destOrd="0" presId="urn:microsoft.com/office/officeart/2018/2/layout/IconVerticalSolidList"/>
    <dgm:cxn modelId="{F28A2137-18E0-423E-9108-E2BE89D7E086}" type="presParOf" srcId="{E2D2FA18-E405-41EB-8232-E8DCD59AD676}" destId="{CC2B9451-2644-4A17-96C5-2CA5E07EE5CB}" srcOrd="1" destOrd="0" presId="urn:microsoft.com/office/officeart/2018/2/layout/IconVerticalSolidList"/>
    <dgm:cxn modelId="{F53306E4-9C08-4811-ADC8-74948C187D1B}" type="presParOf" srcId="{E2D2FA18-E405-41EB-8232-E8DCD59AD676}" destId="{3DA634A9-4996-4E8B-ACC0-3080B69D16BA}" srcOrd="2" destOrd="0" presId="urn:microsoft.com/office/officeart/2018/2/layout/IconVerticalSolidList"/>
    <dgm:cxn modelId="{5EDACA89-FE10-4666-9F70-B8E4ECDB781F}" type="presParOf" srcId="{3DA634A9-4996-4E8B-ACC0-3080B69D16BA}" destId="{F24F84CF-8859-4CC4-A713-00E8B66BC3E4}" srcOrd="0" destOrd="0" presId="urn:microsoft.com/office/officeart/2018/2/layout/IconVerticalSolidList"/>
    <dgm:cxn modelId="{9D8611BD-9D2C-405C-A1BB-8FE063AF1FCF}" type="presParOf" srcId="{3DA634A9-4996-4E8B-ACC0-3080B69D16BA}" destId="{D18A43F0-6371-4FF6-9363-1F44543AED9D}" srcOrd="1" destOrd="0" presId="urn:microsoft.com/office/officeart/2018/2/layout/IconVerticalSolidList"/>
    <dgm:cxn modelId="{DE355D87-F80A-41A4-9980-20CA53AED3F0}" type="presParOf" srcId="{3DA634A9-4996-4E8B-ACC0-3080B69D16BA}" destId="{75EA9460-A58D-455A-8B99-CDB5E345E357}" srcOrd="2" destOrd="0" presId="urn:microsoft.com/office/officeart/2018/2/layout/IconVerticalSolidList"/>
    <dgm:cxn modelId="{C41DCB9E-ECBA-4454-9ECA-DCF748342E74}" type="presParOf" srcId="{3DA634A9-4996-4E8B-ACC0-3080B69D16BA}" destId="{54D73ED8-3C12-403F-A0A6-111A633A97ED}" srcOrd="3" destOrd="0" presId="urn:microsoft.com/office/officeart/2018/2/layout/IconVerticalSolidList"/>
    <dgm:cxn modelId="{C406A5F3-185B-4DA3-8D53-EEDB1D412064}" type="presParOf" srcId="{E2D2FA18-E405-41EB-8232-E8DCD59AD676}" destId="{379AF1AB-B22C-4F92-B9B4-FFA0CF09B8C5}" srcOrd="3" destOrd="0" presId="urn:microsoft.com/office/officeart/2018/2/layout/IconVerticalSolidList"/>
    <dgm:cxn modelId="{B8D63712-2663-498D-8CF9-61F6CF736AB5}" type="presParOf" srcId="{E2D2FA18-E405-41EB-8232-E8DCD59AD676}" destId="{02138977-6957-47A7-B04D-B5A45A2BB03D}" srcOrd="4" destOrd="0" presId="urn:microsoft.com/office/officeart/2018/2/layout/IconVerticalSolidList"/>
    <dgm:cxn modelId="{0713E0D0-739D-43A5-A42C-9BE3F72A31AE}" type="presParOf" srcId="{02138977-6957-47A7-B04D-B5A45A2BB03D}" destId="{769C5C88-85B0-4CA3-9277-BCB04D7AC7C0}" srcOrd="0" destOrd="0" presId="urn:microsoft.com/office/officeart/2018/2/layout/IconVerticalSolidList"/>
    <dgm:cxn modelId="{5EC9FD66-C3AC-4F9C-A865-8237DA327E99}" type="presParOf" srcId="{02138977-6957-47A7-B04D-B5A45A2BB03D}" destId="{F92FAF74-22D9-4E46-877C-33E441F4468B}" srcOrd="1" destOrd="0" presId="urn:microsoft.com/office/officeart/2018/2/layout/IconVerticalSolidList"/>
    <dgm:cxn modelId="{A132296A-D78D-4E52-AFD6-5D2149392FF6}" type="presParOf" srcId="{02138977-6957-47A7-B04D-B5A45A2BB03D}" destId="{817992FC-91FF-4CCE-ADB4-8027CF313EB3}" srcOrd="2" destOrd="0" presId="urn:microsoft.com/office/officeart/2018/2/layout/IconVerticalSolidList"/>
    <dgm:cxn modelId="{18351CEF-9045-423B-81CD-3DF7F5DE28E6}" type="presParOf" srcId="{02138977-6957-47A7-B04D-B5A45A2BB03D}" destId="{99A51DC6-A47F-4D8C-92D5-FFF9E818B365}" srcOrd="3" destOrd="0" presId="urn:microsoft.com/office/officeart/2018/2/layout/IconVerticalSolidList"/>
    <dgm:cxn modelId="{88DF5526-3FDB-41CC-8025-E565ACCE6037}" type="presParOf" srcId="{E2D2FA18-E405-41EB-8232-E8DCD59AD676}" destId="{F09FEBB3-8F0A-43ED-8EE9-E9030187F1F5}" srcOrd="5" destOrd="0" presId="urn:microsoft.com/office/officeart/2018/2/layout/IconVerticalSolidList"/>
    <dgm:cxn modelId="{709AA37E-1A68-448A-8470-934D173DC9F0}" type="presParOf" srcId="{E2D2FA18-E405-41EB-8232-E8DCD59AD676}" destId="{C7CF9FC5-FCEF-4DA9-83DE-D3B571C6DE24}" srcOrd="6" destOrd="0" presId="urn:microsoft.com/office/officeart/2018/2/layout/IconVerticalSolidList"/>
    <dgm:cxn modelId="{E437C1F9-25B1-4693-BC40-F5BF83D88351}" type="presParOf" srcId="{C7CF9FC5-FCEF-4DA9-83DE-D3B571C6DE24}" destId="{215ECCA0-BA31-493D-BB9F-2BA75189E7AB}" srcOrd="0" destOrd="0" presId="urn:microsoft.com/office/officeart/2018/2/layout/IconVerticalSolidList"/>
    <dgm:cxn modelId="{1BF5E182-0C19-4368-B3C4-4B0EF516D4AE}" type="presParOf" srcId="{C7CF9FC5-FCEF-4DA9-83DE-D3B571C6DE24}" destId="{DB11DE98-5E11-44B6-B2A7-752CD9CD2BD3}" srcOrd="1" destOrd="0" presId="urn:microsoft.com/office/officeart/2018/2/layout/IconVerticalSolidList"/>
    <dgm:cxn modelId="{A184FF59-4527-4FF5-BE65-7ECAEAA9A87D}" type="presParOf" srcId="{C7CF9FC5-FCEF-4DA9-83DE-D3B571C6DE24}" destId="{02435011-035E-4B62-9DB5-59697AD818CD}" srcOrd="2" destOrd="0" presId="urn:microsoft.com/office/officeart/2018/2/layout/IconVerticalSolidList"/>
    <dgm:cxn modelId="{24B4D7F5-BB18-48BC-AB98-469BCD8F1950}" type="presParOf" srcId="{C7CF9FC5-FCEF-4DA9-83DE-D3B571C6DE24}" destId="{78A29F91-990C-4BFC-96A8-C38ADA5CC7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dirty="0">
            <a:latin typeface="Times New Roman" panose="02020603050405020304" pitchFamily="18" charset="0"/>
            <a:cs typeface="Times New Roman" panose="02020603050405020304" pitchFamily="18" charset="0"/>
          </a:endParaRP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But to the visually impaired students:</a:t>
          </a:r>
        </a:p>
        <a:p>
          <a:pPr>
            <a:lnSpc>
              <a:spcPct val="100000"/>
            </a:lnSpc>
          </a:pPr>
          <a:r>
            <a:rPr lang="en-US" sz="1800" b="0" i="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gn="l">
            <a:lnSpc>
              <a:spcPct val="100000"/>
            </a:lnSpc>
          </a:pP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custLinFactNeighborX="250" custLinFactNeighborY="-516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684B-C106-449C-B35E-90502D528A3B}">
      <dsp:nvSpPr>
        <dsp:cNvPr id="0" name=""/>
        <dsp:cNvSpPr/>
      </dsp:nvSpPr>
      <dsp:spPr>
        <a:xfrm>
          <a:off x="0" y="440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22E74-DC6D-458D-B261-B8A705F924E4}">
      <dsp:nvSpPr>
        <dsp:cNvPr id="0" name=""/>
        <dsp:cNvSpPr/>
      </dsp:nvSpPr>
      <dsp:spPr>
        <a:xfrm>
          <a:off x="395237" y="298383"/>
          <a:ext cx="719315" cy="71861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B399E-A009-42C8-850C-A9ED3C8A1C08}">
      <dsp:nvSpPr>
        <dsp:cNvPr id="0" name=""/>
        <dsp:cNvSpPr/>
      </dsp:nvSpPr>
      <dsp:spPr>
        <a:xfrm>
          <a:off x="1509790" y="440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sp:txBody>
      <dsp:txXfrm>
        <a:off x="1509790" y="4405"/>
        <a:ext cx="5112038" cy="1307847"/>
      </dsp:txXfrm>
    </dsp:sp>
    <dsp:sp modelId="{E2FEE8E8-5367-42D8-9F83-9A028CA7AC9D}">
      <dsp:nvSpPr>
        <dsp:cNvPr id="0" name=""/>
        <dsp:cNvSpPr/>
      </dsp:nvSpPr>
      <dsp:spPr>
        <a:xfrm>
          <a:off x="0" y="160288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35AE4-3CDF-4C18-AFFA-B625DA7C4572}">
      <dsp:nvSpPr>
        <dsp:cNvPr id="0" name=""/>
        <dsp:cNvSpPr/>
      </dsp:nvSpPr>
      <dsp:spPr>
        <a:xfrm>
          <a:off x="395237" y="1896863"/>
          <a:ext cx="719315" cy="718613"/>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59C5A-C3AE-4F5C-AD15-28A950A2745C}">
      <dsp:nvSpPr>
        <dsp:cNvPr id="0" name=""/>
        <dsp:cNvSpPr/>
      </dsp:nvSpPr>
      <dsp:spPr>
        <a:xfrm>
          <a:off x="1509790" y="160288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sp:txBody>
      <dsp:txXfrm>
        <a:off x="1509790" y="1602885"/>
        <a:ext cx="5112038" cy="1307847"/>
      </dsp:txXfrm>
    </dsp:sp>
    <dsp:sp modelId="{AB2E40D9-EDF2-4F48-9879-4A45860E1E9A}">
      <dsp:nvSpPr>
        <dsp:cNvPr id="0" name=""/>
        <dsp:cNvSpPr/>
      </dsp:nvSpPr>
      <dsp:spPr>
        <a:xfrm>
          <a:off x="0" y="320136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5315F-C558-4B34-889A-381036FDC178}">
      <dsp:nvSpPr>
        <dsp:cNvPr id="0" name=""/>
        <dsp:cNvSpPr/>
      </dsp:nvSpPr>
      <dsp:spPr>
        <a:xfrm>
          <a:off x="395237" y="3495343"/>
          <a:ext cx="719315" cy="718613"/>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0FECA-C17E-447C-A9EE-6D5AEE8F8F91}">
      <dsp:nvSpPr>
        <dsp:cNvPr id="0" name=""/>
        <dsp:cNvSpPr/>
      </dsp:nvSpPr>
      <dsp:spPr>
        <a:xfrm>
          <a:off x="1509790" y="320136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t>Supportive voice bots can be a valuable tool for visually impaired students to access educational materials  and achieve academic success.</a:t>
          </a:r>
        </a:p>
      </dsp:txBody>
      <dsp:txXfrm>
        <a:off x="1509790" y="3201365"/>
        <a:ext cx="5112038" cy="1307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543FF-42B7-4D24-8E27-3DE19EA45B2F}">
      <dsp:nvSpPr>
        <dsp:cNvPr id="0" name=""/>
        <dsp:cNvSpPr/>
      </dsp:nvSpPr>
      <dsp:spPr>
        <a:xfrm>
          <a:off x="0" y="1348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F9B5B-388B-4679-9F66-60D9A58D3045}">
      <dsp:nvSpPr>
        <dsp:cNvPr id="0" name=""/>
        <dsp:cNvSpPr/>
      </dsp:nvSpPr>
      <dsp:spPr>
        <a:xfrm>
          <a:off x="272527" y="206819"/>
          <a:ext cx="495988" cy="495504"/>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82C7C-79F4-4323-BE88-F879AFAF1894}">
      <dsp:nvSpPr>
        <dsp:cNvPr id="0" name=""/>
        <dsp:cNvSpPr/>
      </dsp:nvSpPr>
      <dsp:spPr>
        <a:xfrm>
          <a:off x="1041043" y="411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sp:txBody>
      <dsp:txXfrm>
        <a:off x="1041043" y="4112"/>
        <a:ext cx="7004624" cy="957224"/>
      </dsp:txXfrm>
    </dsp:sp>
    <dsp:sp modelId="{F24F84CF-8859-4CC4-A713-00E8B66BC3E4}">
      <dsp:nvSpPr>
        <dsp:cNvPr id="0" name=""/>
        <dsp:cNvSpPr/>
      </dsp:nvSpPr>
      <dsp:spPr>
        <a:xfrm>
          <a:off x="0" y="120064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A43F0-6371-4FF6-9363-1F44543AED9D}">
      <dsp:nvSpPr>
        <dsp:cNvPr id="0" name=""/>
        <dsp:cNvSpPr/>
      </dsp:nvSpPr>
      <dsp:spPr>
        <a:xfrm>
          <a:off x="272527" y="1403349"/>
          <a:ext cx="495988" cy="495504"/>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73ED8-3C12-403F-A0A6-111A633A97ED}">
      <dsp:nvSpPr>
        <dsp:cNvPr id="0" name=""/>
        <dsp:cNvSpPr/>
      </dsp:nvSpPr>
      <dsp:spPr>
        <a:xfrm>
          <a:off x="1041043" y="120064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sp:txBody>
      <dsp:txXfrm>
        <a:off x="1041043" y="1200642"/>
        <a:ext cx="7004624" cy="957224"/>
      </dsp:txXfrm>
    </dsp:sp>
    <dsp:sp modelId="{769C5C88-85B0-4CA3-9277-BCB04D7AC7C0}">
      <dsp:nvSpPr>
        <dsp:cNvPr id="0" name=""/>
        <dsp:cNvSpPr/>
      </dsp:nvSpPr>
      <dsp:spPr>
        <a:xfrm>
          <a:off x="0" y="239717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FAF74-22D9-4E46-877C-33E441F4468B}">
      <dsp:nvSpPr>
        <dsp:cNvPr id="0" name=""/>
        <dsp:cNvSpPr/>
      </dsp:nvSpPr>
      <dsp:spPr>
        <a:xfrm>
          <a:off x="272527" y="2599879"/>
          <a:ext cx="495988" cy="495504"/>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51DC6-A47F-4D8C-92D5-FFF9E818B365}">
      <dsp:nvSpPr>
        <dsp:cNvPr id="0" name=""/>
        <dsp:cNvSpPr/>
      </dsp:nvSpPr>
      <dsp:spPr>
        <a:xfrm>
          <a:off x="1041043" y="239717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sp:txBody>
      <dsp:txXfrm>
        <a:off x="1041043" y="2397173"/>
        <a:ext cx="7004624" cy="957224"/>
      </dsp:txXfrm>
    </dsp:sp>
    <dsp:sp modelId="{215ECCA0-BA31-493D-BB9F-2BA75189E7AB}">
      <dsp:nvSpPr>
        <dsp:cNvPr id="0" name=""/>
        <dsp:cNvSpPr/>
      </dsp:nvSpPr>
      <dsp:spPr>
        <a:xfrm>
          <a:off x="0" y="359370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1DE98-5E11-44B6-B2A7-752CD9CD2BD3}">
      <dsp:nvSpPr>
        <dsp:cNvPr id="0" name=""/>
        <dsp:cNvSpPr/>
      </dsp:nvSpPr>
      <dsp:spPr>
        <a:xfrm>
          <a:off x="272527" y="3796409"/>
          <a:ext cx="495988" cy="495504"/>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29F91-990C-4BFC-96A8-C38ADA5CC741}">
      <dsp:nvSpPr>
        <dsp:cNvPr id="0" name=""/>
        <dsp:cNvSpPr/>
      </dsp:nvSpPr>
      <dsp:spPr>
        <a:xfrm>
          <a:off x="1041043" y="359370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sp:txBody>
      <dsp:txXfrm>
        <a:off x="1041043" y="3593703"/>
        <a:ext cx="7004624" cy="957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427"/>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02875" y="225707"/>
          <a:ext cx="550682" cy="550682"/>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156433" y="427"/>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sp:txBody>
      <dsp:txXfrm>
        <a:off x="1156433" y="427"/>
        <a:ext cx="6996966" cy="1001241"/>
      </dsp:txXfrm>
    </dsp:sp>
    <dsp:sp modelId="{8BBC0481-82CC-470C-8BCA-8D001B859178}">
      <dsp:nvSpPr>
        <dsp:cNvPr id="0" name=""/>
        <dsp:cNvSpPr/>
      </dsp:nvSpPr>
      <dsp:spPr>
        <a:xfrm>
          <a:off x="0" y="1251979"/>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02875" y="1477258"/>
          <a:ext cx="550682" cy="550682"/>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156433" y="1251979"/>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kern="1200" dirty="0">
            <a:latin typeface="Times New Roman" panose="02020603050405020304" pitchFamily="18" charset="0"/>
            <a:cs typeface="Times New Roman" panose="02020603050405020304" pitchFamily="18" charset="0"/>
          </a:endParaRPr>
        </a:p>
      </dsp:txBody>
      <dsp:txXfrm>
        <a:off x="1156433" y="1251979"/>
        <a:ext cx="6996966" cy="1001241"/>
      </dsp:txXfrm>
    </dsp:sp>
    <dsp:sp modelId="{8A3E57C8-6876-4210-85F3-A3B8D278CF5E}">
      <dsp:nvSpPr>
        <dsp:cNvPr id="0" name=""/>
        <dsp:cNvSpPr/>
      </dsp:nvSpPr>
      <dsp:spPr>
        <a:xfrm>
          <a:off x="0" y="2503530"/>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02875" y="2728810"/>
          <a:ext cx="550682" cy="550682"/>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156433" y="2503530"/>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kern="1200" dirty="0">
            <a:latin typeface="Times New Roman" panose="02020603050405020304" pitchFamily="18" charset="0"/>
            <a:cs typeface="Times New Roman" panose="02020603050405020304" pitchFamily="18" charset="0"/>
          </a:endParaRPr>
        </a:p>
      </dsp:txBody>
      <dsp:txXfrm>
        <a:off x="1156433" y="2503530"/>
        <a:ext cx="6996966"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511"/>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62133" y="269867"/>
          <a:ext cx="658425" cy="65842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382692" y="511"/>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kern="1200" dirty="0">
            <a:latin typeface="Times New Roman" panose="02020603050405020304" pitchFamily="18" charset="0"/>
            <a:cs typeface="Times New Roman" panose="02020603050405020304" pitchFamily="18" charset="0"/>
          </a:endParaRPr>
        </a:p>
      </dsp:txBody>
      <dsp:txXfrm>
        <a:off x="1382692" y="511"/>
        <a:ext cx="7374444" cy="1197136"/>
      </dsp:txXfrm>
    </dsp:sp>
    <dsp:sp modelId="{8BBC0481-82CC-470C-8BCA-8D001B859178}">
      <dsp:nvSpPr>
        <dsp:cNvPr id="0" name=""/>
        <dsp:cNvSpPr/>
      </dsp:nvSpPr>
      <dsp:spPr>
        <a:xfrm>
          <a:off x="0" y="149693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63779" y="1732300"/>
          <a:ext cx="658425" cy="65842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382692" y="149693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But to the visually impaired students:</a:t>
          </a:r>
        </a:p>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kern="1200" dirty="0">
            <a:latin typeface="Times New Roman" panose="02020603050405020304" pitchFamily="18" charset="0"/>
            <a:cs typeface="Times New Roman" panose="02020603050405020304" pitchFamily="18" charset="0"/>
          </a:endParaRPr>
        </a:p>
      </dsp:txBody>
      <dsp:txXfrm>
        <a:off x="1382692" y="1496932"/>
        <a:ext cx="7374444" cy="1197136"/>
      </dsp:txXfrm>
    </dsp:sp>
    <dsp:sp modelId="{8A3E57C8-6876-4210-85F3-A3B8D278CF5E}">
      <dsp:nvSpPr>
        <dsp:cNvPr id="0" name=""/>
        <dsp:cNvSpPr/>
      </dsp:nvSpPr>
      <dsp:spPr>
        <a:xfrm>
          <a:off x="0" y="299335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62133" y="3262708"/>
          <a:ext cx="658425" cy="658425"/>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382692" y="299335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endParaRPr lang="en-US" sz="1800" kern="1200" dirty="0">
            <a:latin typeface="Times New Roman" panose="02020603050405020304" pitchFamily="18" charset="0"/>
            <a:cs typeface="Times New Roman" panose="02020603050405020304" pitchFamily="18" charset="0"/>
          </a:endParaRPr>
        </a:p>
      </dsp:txBody>
      <dsp:txXfrm>
        <a:off x="1382692" y="2993352"/>
        <a:ext cx="7374444" cy="11971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E6D6-DA20-3779-4B07-FFBC26701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66C4D-0000-4FBE-4001-5FEDE06BA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A5BABC-6CCD-95CF-E5CE-A093FFDE6D5B}"/>
              </a:ext>
            </a:extLst>
          </p:cNvPr>
          <p:cNvSpPr>
            <a:spLocks noGrp="1"/>
          </p:cNvSpPr>
          <p:nvPr>
            <p:ph type="dt" sz="half" idx="10"/>
          </p:nvPr>
        </p:nvSpPr>
        <p:spPr/>
        <p:txBody>
          <a:bodyPr/>
          <a:lstStyle/>
          <a:p>
            <a:fld id="{5923F103-BC34-4FE4-A40E-EDDEECFDA5D0}" type="datetimeFigureOut">
              <a:rPr lang="en-US" smtClean="0"/>
              <a:pPr/>
              <a:t>11/6/2023</a:t>
            </a:fld>
            <a:endParaRPr lang="en-US" dirty="0"/>
          </a:p>
        </p:txBody>
      </p:sp>
      <p:sp>
        <p:nvSpPr>
          <p:cNvPr id="5" name="Footer Placeholder 4">
            <a:extLst>
              <a:ext uri="{FF2B5EF4-FFF2-40B4-BE49-F238E27FC236}">
                <a16:creationId xmlns:a16="http://schemas.microsoft.com/office/drawing/2014/main" id="{A4F39CFB-0046-119A-8A83-A1551DF04348}"/>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F9508E7-8492-C909-9D4B-58C48C00B5E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8468094"/>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A90C-B66B-7D4B-71B2-7D3EFF39C6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54F93-5C62-514D-DD19-4ECF4E3CAF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EDDD2-6CC7-FE1A-FA13-DBF3052803FD}"/>
              </a:ext>
            </a:extLst>
          </p:cNvPr>
          <p:cNvSpPr>
            <a:spLocks noGrp="1"/>
          </p:cNvSpPr>
          <p:nvPr>
            <p:ph type="dt" sz="half" idx="10"/>
          </p:nvPr>
        </p:nvSpPr>
        <p:spPr/>
        <p:txBody>
          <a:bodyPr/>
          <a:lstStyle/>
          <a:p>
            <a:fld id="{53086D93-FCAC-47E0-A2EE-787E62CA814C}" type="datetimeFigureOut">
              <a:rPr lang="en-US" smtClean="0"/>
              <a:t>11/6/2023</a:t>
            </a:fld>
            <a:endParaRPr lang="en-US" dirty="0"/>
          </a:p>
        </p:txBody>
      </p:sp>
      <p:sp>
        <p:nvSpPr>
          <p:cNvPr id="5" name="Footer Placeholder 4">
            <a:extLst>
              <a:ext uri="{FF2B5EF4-FFF2-40B4-BE49-F238E27FC236}">
                <a16:creationId xmlns:a16="http://schemas.microsoft.com/office/drawing/2014/main" id="{41858057-1CFC-E1CF-C931-07901C16912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54A5492B-4CC9-596C-0A82-91B8DE069DA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10">
            <a:extLst>
              <a:ext uri="{FF2B5EF4-FFF2-40B4-BE49-F238E27FC236}">
                <a16:creationId xmlns:a16="http://schemas.microsoft.com/office/drawing/2014/main" id="{18779B72-CC41-F5DD-1A59-3D28E29A6EC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263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40339-4D5B-E6CD-7F27-58BFB0210E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9E1A8-82AB-99C0-A86C-A18CCC73A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4954B-C94E-C6AD-66D7-20CBB8EE22F9}"/>
              </a:ext>
            </a:extLst>
          </p:cNvPr>
          <p:cNvSpPr>
            <a:spLocks noGrp="1"/>
          </p:cNvSpPr>
          <p:nvPr>
            <p:ph type="dt" sz="half" idx="10"/>
          </p:nvPr>
        </p:nvSpPr>
        <p:spPr/>
        <p:txBody>
          <a:bodyPr/>
          <a:lstStyle/>
          <a:p>
            <a:fld id="{CDA879A6-0FD0-4734-A311-86BFCA472E6E}" type="datetimeFigureOut">
              <a:rPr lang="en-US" smtClean="0"/>
              <a:t>11/6/2023</a:t>
            </a:fld>
            <a:endParaRPr lang="en-US" dirty="0"/>
          </a:p>
        </p:txBody>
      </p:sp>
      <p:sp>
        <p:nvSpPr>
          <p:cNvPr id="5" name="Footer Placeholder 4">
            <a:extLst>
              <a:ext uri="{FF2B5EF4-FFF2-40B4-BE49-F238E27FC236}">
                <a16:creationId xmlns:a16="http://schemas.microsoft.com/office/drawing/2014/main" id="{B0F2DC8A-D0C5-9291-D437-4EA8DC9E3F3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5BC00C-DD13-4F85-654F-827AE55220C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9">
            <a:extLst>
              <a:ext uri="{FF2B5EF4-FFF2-40B4-BE49-F238E27FC236}">
                <a16:creationId xmlns:a16="http://schemas.microsoft.com/office/drawing/2014/main" id="{4D86766F-FAB7-EE3A-2EE1-5C02C83A570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5829D9CD-893E-6691-C70B-2E2D96FA9566}"/>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2505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D31F-119A-7866-23B1-66A1A6019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A6FD4B-25C3-1546-1DAB-0F520F73F0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85B517-A071-A14D-3F03-AC61205BA75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25EC349A-45F5-7ACA-F4AB-5D579D037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F986-C89E-21F8-8CC4-1F83D2E07C31}"/>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2592864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2F8C-E99D-58B3-3B0E-52CE804B3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A685DD-8653-5DE7-83EA-FBBF7188A9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0EF985-7964-C3DB-0D2C-0B4960B16F57}"/>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91150EF1-1683-43F8-6624-4924BEE7F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C0A2B-05A6-C1E7-CE1F-62720994A63A}"/>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796507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6C5F-2A2D-B944-1277-8767A98D3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561B8-CC2E-D07F-8370-793F6B62B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FDC2F-5C3F-77EB-CBC3-30E98428D430}"/>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4E06AFE6-F859-02A6-90A1-7EC53782B6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43D1B-B944-FEC5-681A-D9779974D30A}"/>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3098915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F7DE-6C74-85C5-5A57-A133D18DAB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E4DB4-4BDB-3267-0EE8-0B1A5B968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7F21DC-3228-AB94-7D85-F0BBF9581C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C427F-CF88-1988-013D-F723993BDF39}"/>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C6B895EC-DBF6-186B-E5F8-00572DD1A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957C3-5515-F9C0-5551-E15FA11209C5}"/>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803816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44B7-8809-F748-0497-8CED19B34B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4C7900-ECEF-F33E-238B-7C4294B49A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5CC164-D69D-CC52-EED1-BCE9CBF4A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A3C155-0EEF-1787-730D-A1214465A3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3501B2-A8C0-FEE2-8231-2E3D0BDCBD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CCF1D-5079-DCAE-E5BF-F22F268156B5}"/>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8" name="Footer Placeholder 7">
            <a:extLst>
              <a:ext uri="{FF2B5EF4-FFF2-40B4-BE49-F238E27FC236}">
                <a16:creationId xmlns:a16="http://schemas.microsoft.com/office/drawing/2014/main" id="{60010513-2448-1039-2879-E1381FB415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6D93BC-1989-705A-D8FA-17D40656B1E3}"/>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2598004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42BA4-B77D-6D8A-5BF8-67E4739198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A8C991-C4F4-7EE3-E750-CCDE8C6C66C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4" name="Footer Placeholder 3">
            <a:extLst>
              <a:ext uri="{FF2B5EF4-FFF2-40B4-BE49-F238E27FC236}">
                <a16:creationId xmlns:a16="http://schemas.microsoft.com/office/drawing/2014/main" id="{838AB9DC-11B2-73F6-BCA6-D9D0109B2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C789F7-F17C-1401-C630-A77B27EA6679}"/>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302048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69330-192A-79C9-D679-D47A6C94038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3" name="Footer Placeholder 2">
            <a:extLst>
              <a:ext uri="{FF2B5EF4-FFF2-40B4-BE49-F238E27FC236}">
                <a16:creationId xmlns:a16="http://schemas.microsoft.com/office/drawing/2014/main" id="{1119F671-B84D-D7E5-0D0E-161277DFC1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973BE-F140-ABDB-ACF4-066EDC5F8A8B}"/>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03349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211C-1535-98FC-F1E6-8B9EF4BFF9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983E4-EDF8-7D64-78B1-726076B70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80DD0-70BC-DB92-2D34-9526A823E1CE}"/>
              </a:ext>
            </a:extLst>
          </p:cNvPr>
          <p:cNvSpPr>
            <a:spLocks noGrp="1"/>
          </p:cNvSpPr>
          <p:nvPr>
            <p:ph type="dt" sz="half" idx="10"/>
          </p:nvPr>
        </p:nvSpPr>
        <p:spPr/>
        <p:txBody>
          <a:bodyPr/>
          <a:lstStyle/>
          <a:p>
            <a:fld id="{19C9CA7B-DFD4-44B5-8C60-D14B8CD1FB59}" type="datetimeFigureOut">
              <a:rPr lang="en-US" smtClean="0"/>
              <a:t>11/6/2023</a:t>
            </a:fld>
            <a:endParaRPr lang="en-US" dirty="0"/>
          </a:p>
        </p:txBody>
      </p:sp>
      <p:sp>
        <p:nvSpPr>
          <p:cNvPr id="5" name="Footer Placeholder 4">
            <a:extLst>
              <a:ext uri="{FF2B5EF4-FFF2-40B4-BE49-F238E27FC236}">
                <a16:creationId xmlns:a16="http://schemas.microsoft.com/office/drawing/2014/main" id="{5E7949B7-5542-0127-C9E4-740A608BA28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90FBAC9A-9749-DFD8-AA61-9180AA1885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6335892"/>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6EF04-85CC-C804-9E43-2596C3F38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AAEC15-4763-9AB4-FF6E-05CC660C76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7D7B72-6DEC-0897-0648-DE31855AA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AC3B4-60A9-51B4-5954-0D7A1E1B9351}"/>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2D71980A-B4F4-ECE0-1D5C-545F9FB83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C010F-86DD-C123-B780-5453FADF769E}"/>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454678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98B2-8390-F74E-D27D-CD7D38758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3279A4-FD86-3E87-8C46-3CC223124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4ABE5C-2E29-620B-4FA7-6EB027EA7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A0115-BF15-319B-48A9-BFD35EDD51C4}"/>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6" name="Footer Placeholder 5">
            <a:extLst>
              <a:ext uri="{FF2B5EF4-FFF2-40B4-BE49-F238E27FC236}">
                <a16:creationId xmlns:a16="http://schemas.microsoft.com/office/drawing/2014/main" id="{08F1527B-76D2-8398-C0D9-EB5CD8F0D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3BFF4-AFCA-0EA4-24ED-698FF7506465}"/>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90223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F6E5-22B3-CB47-B62A-4C5037C99F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179AC1-A14B-8101-932C-1965CE226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193DB-58EF-767C-379F-A0669B6F0FED}"/>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E843874D-1A06-1966-CA44-7E91E8751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03CBF-7D29-A9D9-87F1-49D5683A0E58}"/>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4143958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1241B3-C6CA-5C3C-3E6D-F2FBB2522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9F22A8-3B49-F4A3-4239-B575A2CA1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DB5E0-43BD-BB26-F225-2AB033DA42C0}"/>
              </a:ext>
            </a:extLst>
          </p:cNvPr>
          <p:cNvSpPr>
            <a:spLocks noGrp="1"/>
          </p:cNvSpPr>
          <p:nvPr>
            <p:ph type="dt" sz="half" idx="10"/>
          </p:nvPr>
        </p:nvSpPr>
        <p:spPr/>
        <p:txBody>
          <a:body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73F610B9-FB8C-E53F-8B51-7C212D698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853F6-8840-C4FF-950E-75ECBED18B06}"/>
              </a:ext>
            </a:extLst>
          </p:cNvPr>
          <p:cNvSpPr>
            <a:spLocks noGrp="1"/>
          </p:cNvSpPr>
          <p:nvPr>
            <p:ph type="sldNum" sz="quarter" idx="12"/>
          </p:nvPr>
        </p:nvSpPr>
        <p:spPr/>
        <p:txBody>
          <a:bodyPr/>
          <a:lstStyle/>
          <a:p>
            <a:fld id="{EB61EBEE-2217-4D19-B11C-823A06C8778E}" type="slidenum">
              <a:rPr lang="en-US" smtClean="0"/>
              <a:t>‹#›</a:t>
            </a:fld>
            <a:endParaRPr lang="en-US"/>
          </a:p>
        </p:txBody>
      </p:sp>
    </p:spTree>
    <p:extLst>
      <p:ext uri="{BB962C8B-B14F-4D97-AF65-F5344CB8AC3E}">
        <p14:creationId xmlns:p14="http://schemas.microsoft.com/office/powerpoint/2010/main" val="1763205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F777-138F-B54C-09BC-DD6DB9950D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2F75F5-988D-F13A-98FB-70C7D1BBF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CEF70-C7A5-8841-23F7-ED506CD637F7}"/>
              </a:ext>
            </a:extLst>
          </p:cNvPr>
          <p:cNvSpPr>
            <a:spLocks noGrp="1"/>
          </p:cNvSpPr>
          <p:nvPr>
            <p:ph type="dt" sz="half" idx="10"/>
          </p:nvPr>
        </p:nvSpPr>
        <p:spPr/>
        <p:txBody>
          <a:bodyPr/>
          <a:lstStyle/>
          <a:p>
            <a:fld id="{F34E6425-0181-43F2-84FC-787E803FD2F8}" type="datetimeFigureOut">
              <a:rPr lang="en-US" smtClean="0"/>
              <a:t>11/6/2023</a:t>
            </a:fld>
            <a:endParaRPr lang="en-US" dirty="0"/>
          </a:p>
        </p:txBody>
      </p:sp>
      <p:sp>
        <p:nvSpPr>
          <p:cNvPr id="5" name="Footer Placeholder 4">
            <a:extLst>
              <a:ext uri="{FF2B5EF4-FFF2-40B4-BE49-F238E27FC236}">
                <a16:creationId xmlns:a16="http://schemas.microsoft.com/office/drawing/2014/main" id="{DB934348-C157-FEFB-5EC7-61530CCAD73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C473803D-EC99-5A28-EE94-C61EBE7DB43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A93EA6D7-7C84-AA86-62E3-CD655AB275D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48090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FB46-8219-597B-2B75-C36D52242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DF45C-B4FF-DBF7-4BE6-7EC5BE0905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D32B3-028D-6461-AE9C-9B0A98304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95DFC2-F2D4-F8A0-FE2E-2EB557F8E749}"/>
              </a:ext>
            </a:extLst>
          </p:cNvPr>
          <p:cNvSpPr>
            <a:spLocks noGrp="1"/>
          </p:cNvSpPr>
          <p:nvPr>
            <p:ph type="dt" sz="half" idx="10"/>
          </p:nvPr>
        </p:nvSpPr>
        <p:spPr/>
        <p:txBody>
          <a:bodyPr/>
          <a:lstStyle/>
          <a:p>
            <a:fld id="{3BDB8791-F1B0-41E7-B7FD-A781E65C4266}" type="datetimeFigureOut">
              <a:rPr lang="en-US" smtClean="0"/>
              <a:t>11/6/2023</a:t>
            </a:fld>
            <a:endParaRPr lang="en-US" dirty="0"/>
          </a:p>
        </p:txBody>
      </p:sp>
      <p:sp>
        <p:nvSpPr>
          <p:cNvPr id="6" name="Footer Placeholder 5">
            <a:extLst>
              <a:ext uri="{FF2B5EF4-FFF2-40B4-BE49-F238E27FC236}">
                <a16:creationId xmlns:a16="http://schemas.microsoft.com/office/drawing/2014/main" id="{66C77C15-F7D1-3808-7F5C-AF857EEF422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7C1EFB8E-C2CA-223E-2614-AE219EDDAD0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937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A0F8-A393-C7E2-03AE-78E0BB132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C19DD-73CD-0276-7F51-6D97358D1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C66EE-3E9A-6CC7-6A4E-9718BD106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756F16-EE27-194F-14CE-7B9572D5D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2434B-D999-CC7B-99D9-A3D3C4B3DD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69FD1-C455-FFF4-2E20-50687219A84E}"/>
              </a:ext>
            </a:extLst>
          </p:cNvPr>
          <p:cNvSpPr>
            <a:spLocks noGrp="1"/>
          </p:cNvSpPr>
          <p:nvPr>
            <p:ph type="dt" sz="half" idx="10"/>
          </p:nvPr>
        </p:nvSpPr>
        <p:spPr/>
        <p:txBody>
          <a:bodyPr/>
          <a:lstStyle/>
          <a:p>
            <a:fld id="{5FDD63B2-E120-4ED8-B27B-C685F510A5FE}" type="datetimeFigureOut">
              <a:rPr lang="en-US" smtClean="0"/>
              <a:t>11/6/2023</a:t>
            </a:fld>
            <a:endParaRPr lang="en-US" dirty="0"/>
          </a:p>
        </p:txBody>
      </p:sp>
      <p:sp>
        <p:nvSpPr>
          <p:cNvPr id="8" name="Footer Placeholder 7">
            <a:extLst>
              <a:ext uri="{FF2B5EF4-FFF2-40B4-BE49-F238E27FC236}">
                <a16:creationId xmlns:a16="http://schemas.microsoft.com/office/drawing/2014/main" id="{547846C8-4923-8A59-CB2F-84E65C08872B}"/>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AD6AAFFA-7168-E5BD-C4DD-8AE8DC4B9F4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52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9231-4B27-AAEB-2B73-5FE7AEF89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EC966-918F-F1A0-5F0A-B10990CA7B0F}"/>
              </a:ext>
            </a:extLst>
          </p:cNvPr>
          <p:cNvSpPr>
            <a:spLocks noGrp="1"/>
          </p:cNvSpPr>
          <p:nvPr>
            <p:ph type="dt" sz="half" idx="10"/>
          </p:nvPr>
        </p:nvSpPr>
        <p:spPr/>
        <p:txBody>
          <a:bodyPr/>
          <a:lstStyle/>
          <a:p>
            <a:fld id="{7AA18ACC-A947-437B-A130-35BD54FDF1E9}" type="datetimeFigureOut">
              <a:rPr lang="en-US" smtClean="0"/>
              <a:t>11/6/2023</a:t>
            </a:fld>
            <a:endParaRPr lang="en-US" dirty="0"/>
          </a:p>
        </p:txBody>
      </p:sp>
      <p:sp>
        <p:nvSpPr>
          <p:cNvPr id="4" name="Footer Placeholder 3">
            <a:extLst>
              <a:ext uri="{FF2B5EF4-FFF2-40B4-BE49-F238E27FC236}">
                <a16:creationId xmlns:a16="http://schemas.microsoft.com/office/drawing/2014/main" id="{E7DF7510-77FF-2151-E9CD-5C1615D1327F}"/>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C442EAEE-E4D0-9F4B-5BB8-669F0C6011A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480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3BBC6-25E2-7E76-3614-BBEA27977F99}"/>
              </a:ext>
            </a:extLst>
          </p:cNvPr>
          <p:cNvSpPr>
            <a:spLocks noGrp="1"/>
          </p:cNvSpPr>
          <p:nvPr>
            <p:ph type="dt" sz="half" idx="10"/>
          </p:nvPr>
        </p:nvSpPr>
        <p:spPr/>
        <p:txBody>
          <a:bodyPr/>
          <a:lstStyle/>
          <a:p>
            <a:fld id="{7C8D7E02-BCB8-4D50-A234-369438C08659}" type="datetimeFigureOut">
              <a:rPr lang="en-US" smtClean="0"/>
              <a:t>11/6/2023</a:t>
            </a:fld>
            <a:endParaRPr lang="en-US" dirty="0"/>
          </a:p>
        </p:txBody>
      </p:sp>
      <p:sp>
        <p:nvSpPr>
          <p:cNvPr id="3" name="Footer Placeholder 2">
            <a:extLst>
              <a:ext uri="{FF2B5EF4-FFF2-40B4-BE49-F238E27FC236}">
                <a16:creationId xmlns:a16="http://schemas.microsoft.com/office/drawing/2014/main" id="{38DD7D09-FCCD-C6A5-AC64-E6203EF66EFC}"/>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40ED1E3F-3466-15BD-DDC3-D540D89B038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二等辺三角形 9">
            <a:extLst>
              <a:ext uri="{FF2B5EF4-FFF2-40B4-BE49-F238E27FC236}">
                <a16:creationId xmlns:a16="http://schemas.microsoft.com/office/drawing/2014/main" id="{60ED88BC-DA36-CE15-6BE6-A15DDE851F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215B61F2-F0FD-360C-016F-CDDA76E0ED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A5A311-F41D-73C5-258A-324BE3DE10B0}"/>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272810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A006-5FD8-3AEE-3106-7643FCBF0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76A8F6-1A88-B526-0F5E-772B35792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1926EF-6D39-2299-DED1-B75A8B810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5BA83-BC55-5002-8716-ED5C99D0A666}"/>
              </a:ext>
            </a:extLst>
          </p:cNvPr>
          <p:cNvSpPr>
            <a:spLocks noGrp="1"/>
          </p:cNvSpPr>
          <p:nvPr>
            <p:ph type="dt" sz="half" idx="10"/>
          </p:nvPr>
        </p:nvSpPr>
        <p:spPr/>
        <p:txBody>
          <a:bodyPr/>
          <a:lstStyle/>
          <a:p>
            <a:fld id="{76E86A4C-8E40-4F87-A4F0-01A0687C5742}" type="datetimeFigureOut">
              <a:rPr lang="en-US" smtClean="0"/>
              <a:t>11/6/2023</a:t>
            </a:fld>
            <a:endParaRPr lang="en-US" dirty="0"/>
          </a:p>
        </p:txBody>
      </p:sp>
      <p:sp>
        <p:nvSpPr>
          <p:cNvPr id="6" name="Footer Placeholder 5">
            <a:extLst>
              <a:ext uri="{FF2B5EF4-FFF2-40B4-BE49-F238E27FC236}">
                <a16:creationId xmlns:a16="http://schemas.microsoft.com/office/drawing/2014/main" id="{8156BA31-4B65-0602-DD50-AE6AFC19A2F6}"/>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23B6E2E7-E201-C383-694E-C4C4B85989D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1">
            <a:extLst>
              <a:ext uri="{FF2B5EF4-FFF2-40B4-BE49-F238E27FC236}">
                <a16:creationId xmlns:a16="http://schemas.microsoft.com/office/drawing/2014/main" id="{01B6A7AB-B4E5-A4AD-D41A-E5D51B96C84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BD311A3-DA29-C4A0-8096-3451126D354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ABA33F42-F1D6-96D8-87E2-89C2EBE6712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53014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BAA0-B6EB-76A3-6129-D5FDCB43B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9AD726-430C-B89D-9C64-34D2B78FE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13DC1C-66CA-69F0-EDDC-9C43DB38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D1911-F30B-5F24-66EA-6B918425AF1B}"/>
              </a:ext>
            </a:extLst>
          </p:cNvPr>
          <p:cNvSpPr>
            <a:spLocks noGrp="1"/>
          </p:cNvSpPr>
          <p:nvPr>
            <p:ph type="dt" sz="half" idx="10"/>
          </p:nvPr>
        </p:nvSpPr>
        <p:spPr/>
        <p:txBody>
          <a:bodyPr/>
          <a:lstStyle/>
          <a:p>
            <a:fld id="{35E72C73-2D91-4E12-BA25-F0AA0C03599B}" type="datetimeFigureOut">
              <a:rPr lang="en-US" smtClean="0"/>
              <a:t>11/6/2023</a:t>
            </a:fld>
            <a:endParaRPr lang="en-US" dirty="0"/>
          </a:p>
        </p:txBody>
      </p:sp>
      <p:sp>
        <p:nvSpPr>
          <p:cNvPr id="6" name="Footer Placeholder 5">
            <a:extLst>
              <a:ext uri="{FF2B5EF4-FFF2-40B4-BE49-F238E27FC236}">
                <a16:creationId xmlns:a16="http://schemas.microsoft.com/office/drawing/2014/main" id="{1C532B5A-E99B-67E7-FC22-BEF2A4A314B9}"/>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CEA5E6ED-7AE3-FC9E-1D24-2AA9CD053D6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0">
            <a:extLst>
              <a:ext uri="{FF2B5EF4-FFF2-40B4-BE49-F238E27FC236}">
                <a16:creationId xmlns:a16="http://schemas.microsoft.com/office/drawing/2014/main" id="{9D7B22A8-0C82-D049-5ED9-CDA04C2AFF4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66035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9375-0B5C-A716-7386-8C6298AB2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D5762-FB9A-97AC-6996-7096DA336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30527-D4E6-362B-0890-8987D690B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11/6/2023</a:t>
            </a:fld>
            <a:endParaRPr lang="en-US" dirty="0"/>
          </a:p>
        </p:txBody>
      </p:sp>
      <p:sp>
        <p:nvSpPr>
          <p:cNvPr id="5" name="Footer Placeholder 4">
            <a:extLst>
              <a:ext uri="{FF2B5EF4-FFF2-40B4-BE49-F238E27FC236}">
                <a16:creationId xmlns:a16="http://schemas.microsoft.com/office/drawing/2014/main" id="{617D1931-7E52-B918-7976-E1AEAD10B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05F6F0BA-1D34-2A04-41F9-90D7BA190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
        <p:nvSpPr>
          <p:cNvPr id="7" name="Slide Number Placeholder 5">
            <a:extLst>
              <a:ext uri="{FF2B5EF4-FFF2-40B4-BE49-F238E27FC236}">
                <a16:creationId xmlns:a16="http://schemas.microsoft.com/office/drawing/2014/main" id="{2FD051F6-5DE8-2213-FE5D-0278031B5864}"/>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69E43EA1-9704-4F6F-2570-97C345B83378}"/>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314D2D20-F438-36AB-D4DA-16AC6DD691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11/6/2023</a:t>
            </a:fld>
            <a:endParaRPr lang="en-US" sz="1200" b="1" dirty="0"/>
          </a:p>
        </p:txBody>
      </p:sp>
      <p:sp>
        <p:nvSpPr>
          <p:cNvPr id="11" name="TextBox 10">
            <a:extLst>
              <a:ext uri="{FF2B5EF4-FFF2-40B4-BE49-F238E27FC236}">
                <a16:creationId xmlns:a16="http://schemas.microsoft.com/office/drawing/2014/main" id="{D7CC94D2-36B7-30CB-49BD-E3AA485601C0}"/>
              </a:ext>
            </a:extLst>
          </p:cNvPr>
          <p:cNvSpPr txBox="1"/>
          <p:nvPr userDrawn="1">
            <p:extLst>
              <p:ext uri="{1162E1C5-73C7-4A58-AE30-91384D911F3F}">
                <p184:classification xmlns:p184="http://schemas.microsoft.com/office/powerpoint/2018/4/main" val="ftr"/>
              </p:ext>
            </p:extLst>
          </p:nvPr>
        </p:nvSpPr>
        <p:spPr>
          <a:xfrm>
            <a:off x="5684838" y="6705600"/>
            <a:ext cx="850900" cy="152400"/>
          </a:xfrm>
          <a:prstGeom prst="rect">
            <a:avLst/>
          </a:prstGeom>
        </p:spPr>
        <p:txBody>
          <a:bodyPr horzOverflow="overflow" lIns="0" tIns="0" rIns="0" bIns="0">
            <a:spAutoFit/>
          </a:bodyPr>
          <a:lstStyle/>
          <a:p>
            <a:pPr algn="ctr"/>
            <a:r>
              <a:rPr lang="en-US" sz="1000">
                <a:solidFill>
                  <a:srgbClr val="000000"/>
                </a:solidFill>
                <a:latin typeface="Calibri" panose="020F0502020204030204" pitchFamily="34" charset="0"/>
                <a:cs typeface="Calibri" panose="020F0502020204030204" pitchFamily="34" charset="0"/>
              </a:rPr>
              <a:t>Dialog - Internal</a:t>
            </a:r>
          </a:p>
        </p:txBody>
      </p:sp>
    </p:spTree>
    <p:extLst>
      <p:ext uri="{BB962C8B-B14F-4D97-AF65-F5344CB8AC3E}">
        <p14:creationId xmlns:p14="http://schemas.microsoft.com/office/powerpoint/2010/main" val="260844723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62"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ACF50F-FE84-F7A8-8226-64A44B34D7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86856F-BE49-7F2C-9A9E-7B96C1B7E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FB86A-E0AF-1F2A-7340-06C936E58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ED930-906F-47C6-9D06-E7155347736E}" type="datetimeFigureOut">
              <a:rPr lang="en-US" smtClean="0"/>
              <a:t>11/6/2023</a:t>
            </a:fld>
            <a:endParaRPr lang="en-US"/>
          </a:p>
        </p:txBody>
      </p:sp>
      <p:sp>
        <p:nvSpPr>
          <p:cNvPr id="5" name="Footer Placeholder 4">
            <a:extLst>
              <a:ext uri="{FF2B5EF4-FFF2-40B4-BE49-F238E27FC236}">
                <a16:creationId xmlns:a16="http://schemas.microsoft.com/office/drawing/2014/main" id="{B1101B7E-0266-0080-769F-C3BB9C873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B4383-650D-F3B8-CEC7-CA1D6C0A9D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1EBEE-2217-4D19-B11C-823A06C8778E}" type="slidenum">
              <a:rPr lang="en-US" smtClean="0"/>
              <a:t>‹#›</a:t>
            </a:fld>
            <a:endParaRPr lang="en-US"/>
          </a:p>
        </p:txBody>
      </p:sp>
      <p:sp>
        <p:nvSpPr>
          <p:cNvPr id="8" name="TextBox 7">
            <a:extLst>
              <a:ext uri="{FF2B5EF4-FFF2-40B4-BE49-F238E27FC236}">
                <a16:creationId xmlns:a16="http://schemas.microsoft.com/office/drawing/2014/main" id="{DFA16909-E954-0550-3BE3-99DFC7EBD334}"/>
              </a:ext>
            </a:extLst>
          </p:cNvPr>
          <p:cNvSpPr txBox="1"/>
          <p:nvPr userDrawn="1">
            <p:extLst>
              <p:ext uri="{1162E1C5-73C7-4A58-AE30-91384D911F3F}">
                <p184:classification xmlns:p184="http://schemas.microsoft.com/office/powerpoint/2018/4/main" val="ftr"/>
              </p:ext>
            </p:extLst>
          </p:nvPr>
        </p:nvSpPr>
        <p:spPr>
          <a:xfrm>
            <a:off x="5684838" y="6705600"/>
            <a:ext cx="850900" cy="152400"/>
          </a:xfrm>
          <a:prstGeom prst="rect">
            <a:avLst/>
          </a:prstGeom>
        </p:spPr>
        <p:txBody>
          <a:bodyPr horzOverflow="overflow" lIns="0" tIns="0" rIns="0" bIns="0">
            <a:spAutoFit/>
          </a:bodyPr>
          <a:lstStyle/>
          <a:p>
            <a:pPr algn="ctr"/>
            <a:r>
              <a:rPr lang="en-US" sz="1000">
                <a:solidFill>
                  <a:srgbClr val="000000"/>
                </a:solidFill>
                <a:latin typeface="Calibri" panose="020F0502020204030204" pitchFamily="34" charset="0"/>
                <a:cs typeface="Calibri" panose="020F0502020204030204" pitchFamily="34" charset="0"/>
              </a:rPr>
              <a:t>Dialog - Internal</a:t>
            </a:r>
          </a:p>
        </p:txBody>
      </p:sp>
    </p:spTree>
    <p:extLst>
      <p:ext uri="{BB962C8B-B14F-4D97-AF65-F5344CB8AC3E}">
        <p14:creationId xmlns:p14="http://schemas.microsoft.com/office/powerpoint/2010/main" val="30718526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www.cnblogs.com/xueweihan/p/14672480.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hyperlink" Target="https://www.cnblogs.com/xueweihan/p/14672480.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42.png"/><Relationship Id="rId4" Type="http://schemas.openxmlformats.org/officeDocument/2006/relationships/hyperlink" Target="https://www.cnblogs.com/xueweihan/p/14672480.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2.png"/><Relationship Id="rId4" Type="http://schemas.openxmlformats.org/officeDocument/2006/relationships/hyperlink" Target="https://www.cnblogs.com/xueweihan/p/14672480.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xml"/><Relationship Id="rId5" Type="http://schemas.openxmlformats.org/officeDocument/2006/relationships/image" Target="../media/image83.jpeg"/><Relationship Id="rId4" Type="http://schemas.openxmlformats.org/officeDocument/2006/relationships/image" Target="../media/image82.jpeg"/></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 Id="rId5" Type="http://schemas.openxmlformats.org/officeDocument/2006/relationships/image" Target="../media/image87.jpeg"/><Relationship Id="rId4" Type="http://schemas.openxmlformats.org/officeDocument/2006/relationships/image" Target="../media/image86.jpeg"/></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boys sitting in grass with a guitar&#10;&#10;Description automatically generated">
            <a:extLst>
              <a:ext uri="{FF2B5EF4-FFF2-40B4-BE49-F238E27FC236}">
                <a16:creationId xmlns:a16="http://schemas.microsoft.com/office/drawing/2014/main" id="{8267581E-5660-3B4B-44E8-DD2EE80C56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9"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F4273FF9-7592-8472-75E4-CFBB0E41B981}"/>
              </a:ext>
            </a:extLst>
          </p:cNvPr>
          <p:cNvSpPr txBox="1">
            <a:spLocks/>
          </p:cNvSpPr>
          <p:nvPr/>
        </p:nvSpPr>
        <p:spPr>
          <a:xfrm>
            <a:off x="4654294" y="4855790"/>
            <a:ext cx="6897626" cy="13992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dirty="0">
                <a:latin typeface="+mn-lt"/>
                <a:ea typeface="+mn-ea"/>
                <a:cs typeface="+mn-cs"/>
              </a:rPr>
              <a:t>A MOBILE APPLICATION TO IMPROVE ONLINE LEARNABILITY TO VISUALLY IMPAIRED ELEMENTARY SCHOOL CHILDREN</a:t>
            </a:r>
          </a:p>
        </p:txBody>
      </p:sp>
      <p:sp>
        <p:nvSpPr>
          <p:cNvPr id="9" name="TextBox 8">
            <a:extLst>
              <a:ext uri="{FF2B5EF4-FFF2-40B4-BE49-F238E27FC236}">
                <a16:creationId xmlns:a16="http://schemas.microsoft.com/office/drawing/2014/main" id="{FE9D9ACC-AFD1-E9EE-BEFE-2CB6F08ADD93}"/>
              </a:ext>
            </a:extLst>
          </p:cNvPr>
          <p:cNvSpPr txBox="1"/>
          <p:nvPr/>
        </p:nvSpPr>
        <p:spPr>
          <a:xfrm>
            <a:off x="394559" y="5084935"/>
            <a:ext cx="3865176" cy="784830"/>
          </a:xfrm>
          <a:prstGeom prst="rect">
            <a:avLst/>
          </a:prstGeom>
          <a:noFill/>
        </p:spPr>
        <p:txBody>
          <a:bodyPr wrap="square">
            <a:spAutoFit/>
          </a:bodyPr>
          <a:lstStyle/>
          <a:p>
            <a:pPr>
              <a:spcAft>
                <a:spcPts val="600"/>
              </a:spcAft>
            </a:pPr>
            <a:r>
              <a:rPr lang="en-US" sz="4500" b="1" dirty="0">
                <a:latin typeface="Open Sans" panose="020B0606030504020204" pitchFamily="34" charset="0"/>
                <a:ea typeface="Open Sans" panose="020B0606030504020204" pitchFamily="34" charset="0"/>
                <a:cs typeface="Open Sans" panose="020B0606030504020204" pitchFamily="34" charset="0"/>
              </a:rPr>
              <a:t>TMP-23-310</a:t>
            </a:r>
          </a:p>
        </p:txBody>
      </p:sp>
    </p:spTree>
    <p:extLst>
      <p:ext uri="{BB962C8B-B14F-4D97-AF65-F5344CB8AC3E}">
        <p14:creationId xmlns:p14="http://schemas.microsoft.com/office/powerpoint/2010/main" val="581383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724400" y="503237"/>
            <a:ext cx="64770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kern="1200" spc="-263" dirty="0">
                <a:latin typeface="Open Sans Bold" panose="020B0806030504020204" pitchFamily="34" charset="0"/>
                <a:ea typeface="Open Sans Bold" panose="020B0806030504020204" pitchFamily="34" charset="0"/>
                <a:cs typeface="Open Sans Bold" panose="020B0806030504020204" pitchFamily="34" charset="0"/>
              </a:rPr>
              <a:t>Supportive Voice Bot</a:t>
            </a: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B64422F4-1507-C2DA-9793-224DFEBEB4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300" y="1479491"/>
            <a:ext cx="4513618" cy="451361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9" name="TextBox 14">
            <a:extLst>
              <a:ext uri="{FF2B5EF4-FFF2-40B4-BE49-F238E27FC236}">
                <a16:creationId xmlns:a16="http://schemas.microsoft.com/office/drawing/2014/main" id="{DAC6BC47-2C61-0485-644F-C0F9771D6ED2}"/>
              </a:ext>
            </a:extLst>
          </p:cNvPr>
          <p:cNvGraphicFramePr/>
          <p:nvPr>
            <p:extLst>
              <p:ext uri="{D42A27DB-BD31-4B8C-83A1-F6EECF244321}">
                <p14:modId xmlns:p14="http://schemas.microsoft.com/office/powerpoint/2010/main" val="2008303658"/>
              </p:ext>
            </p:extLst>
          </p:nvPr>
        </p:nvGraphicFramePr>
        <p:xfrm>
          <a:off x="4876800" y="1805056"/>
          <a:ext cx="6741900" cy="4513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22">
            <a:extLst>
              <a:ext uri="{FF2B5EF4-FFF2-40B4-BE49-F238E27FC236}">
                <a16:creationId xmlns:a16="http://schemas.microsoft.com/office/drawing/2014/main" id="{6B9642E6-8E85-2D56-CD7B-3054E3B7CFD9}"/>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7578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Smart Personal AI Assistant for Visually Impaired People” The app is capable to assist using voice command to recognize objects in the surrounding, do text analysis to recognize the text in the hard copy document [1]</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“AI-based Chatbot for Physically Challenged People” This study aims the development of a software application which is known as the AI chatbot as a tool for high-end technologies like speech recognition and virtual assistance [2]</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“Personalized desktop app based interactive means of Zira voice assistant” A voice assistant responds to spoken commands by answering questions or carrying out tasks according to the user's instructions.[3]</a:t>
            </a:r>
          </a:p>
        </p:txBody>
      </p:sp>
      <p:sp>
        <p:nvSpPr>
          <p:cNvPr id="3" name="TextBox 22">
            <a:extLst>
              <a:ext uri="{FF2B5EF4-FFF2-40B4-BE49-F238E27FC236}">
                <a16:creationId xmlns:a16="http://schemas.microsoft.com/office/drawing/2014/main" id="{A86F4935-52F9-3DC3-7FDB-C25AB5847FB6}"/>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051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a platform which facilitates learning in </a:t>
            </a:r>
            <a:r>
              <a:rPr lang="en-US" sz="2000" dirty="0">
                <a:latin typeface="Times New Roman" panose="02020603050405020304" pitchFamily="18" charset="0"/>
                <a:cs typeface="Times New Roman" panose="02020603050405020304" pitchFamily="18" charset="0"/>
              </a:rPr>
              <a:t>multilingual</a:t>
            </a:r>
            <a:r>
              <a:rPr lang="en-US" sz="2000" dirty="0">
                <a:effectLst/>
                <a:latin typeface="Times New Roman" panose="02020603050405020304" pitchFamily="18" charset="0"/>
                <a:cs typeface="Times New Roman" panose="02020603050405020304" pitchFamily="18" charset="0"/>
              </a:rPr>
              <a:t> language?</a:t>
            </a:r>
          </a:p>
          <a:p>
            <a:pPr marL="114300" indent="-342900">
              <a:lnSpc>
                <a:spcPct val="90000"/>
              </a:lnSpc>
              <a:spcAft>
                <a:spcPts val="600"/>
              </a:spcAft>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l</a:t>
            </a:r>
            <a:r>
              <a:rPr lang="en-US" sz="2000" dirty="0">
                <a:latin typeface="Times New Roman" panose="02020603050405020304" pitchFamily="18" charset="0"/>
                <a:cs typeface="Times New Roman" panose="02020603050405020304" pitchFamily="18" charset="0"/>
              </a:rPr>
              <a:t>imited opportunities for independent study for visually impaired students ?</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0A0EDB57-0F07-3452-4955-18E0EC445C63}"/>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588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546987734"/>
              </p:ext>
            </p:extLst>
          </p:nvPr>
        </p:nvGraphicFramePr>
        <p:xfrm>
          <a:off x="1524000" y="1649054"/>
          <a:ext cx="8886564" cy="4252389"/>
        </p:xfrm>
        <a:graphic>
          <a:graphicData uri="http://schemas.openxmlformats.org/drawingml/2006/table">
            <a:tbl>
              <a:tblPr/>
              <a:tblGrid>
                <a:gridCol w="1729474">
                  <a:extLst>
                    <a:ext uri="{9D8B030D-6E8A-4147-A177-3AD203B41FA5}">
                      <a16:colId xmlns:a16="http://schemas.microsoft.com/office/drawing/2014/main" val="20000"/>
                    </a:ext>
                  </a:extLst>
                </a:gridCol>
                <a:gridCol w="1863117">
                  <a:extLst>
                    <a:ext uri="{9D8B030D-6E8A-4147-A177-3AD203B41FA5}">
                      <a16:colId xmlns:a16="http://schemas.microsoft.com/office/drawing/2014/main" val="20001"/>
                    </a:ext>
                  </a:extLst>
                </a:gridCol>
                <a:gridCol w="1863117">
                  <a:extLst>
                    <a:ext uri="{9D8B030D-6E8A-4147-A177-3AD203B41FA5}">
                      <a16:colId xmlns:a16="http://schemas.microsoft.com/office/drawing/2014/main" val="2235225549"/>
                    </a:ext>
                  </a:extLst>
                </a:gridCol>
                <a:gridCol w="1727552">
                  <a:extLst>
                    <a:ext uri="{9D8B030D-6E8A-4147-A177-3AD203B41FA5}">
                      <a16:colId xmlns:a16="http://schemas.microsoft.com/office/drawing/2014/main" val="20002"/>
                    </a:ext>
                  </a:extLst>
                </a:gridCol>
                <a:gridCol w="1703304">
                  <a:extLst>
                    <a:ext uri="{9D8B030D-6E8A-4147-A177-3AD203B41FA5}">
                      <a16:colId xmlns:a16="http://schemas.microsoft.com/office/drawing/2014/main" val="20003"/>
                    </a:ext>
                  </a:extLst>
                </a:gridCol>
              </a:tblGrid>
              <a:tr h="761801">
                <a:tc>
                  <a:txBody>
                    <a:bodyPr/>
                    <a:lstStyle/>
                    <a:p>
                      <a:pPr algn="l">
                        <a:defRPr/>
                      </a:pPr>
                      <a:r>
                        <a:rPr lang="en-US" sz="1600" spc="-95" dirty="0">
                          <a:solidFill>
                            <a:srgbClr val="3F3F3F"/>
                          </a:solidFill>
                          <a:latin typeface="Open Sans Bold"/>
                        </a:rPr>
                        <a:t>Product</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Supportive voice bot </a:t>
                      </a:r>
                    </a:p>
                    <a:p>
                      <a:pPr algn="l">
                        <a:defRPr/>
                      </a:pPr>
                      <a:r>
                        <a:rPr lang="en-US" sz="1600" spc="-95" dirty="0">
                          <a:solidFill>
                            <a:srgbClr val="3F3F3F"/>
                          </a:solidFill>
                          <a:latin typeface="Open Sans Bold"/>
                        </a:rPr>
                        <a:t>for multilingual languages</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Voice input and response</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Mobile application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777383">
                <a:tc>
                  <a:txBody>
                    <a:bodyPr/>
                    <a:lstStyle/>
                    <a:p>
                      <a:pPr algn="l">
                        <a:defRPr/>
                      </a:pPr>
                      <a:r>
                        <a:rPr lang="en-US" sz="2000" b="0" i="0" u="none" strike="noStrike" kern="1200" baseline="0" dirty="0">
                          <a:solidFill>
                            <a:schemeClr val="tx1"/>
                          </a:solidFill>
                          <a:latin typeface="+mn-lt"/>
                          <a:ea typeface="+mn-ea"/>
                          <a:cs typeface="+mn-cs"/>
                        </a:rPr>
                        <a:t>Research 1 [1] </a:t>
                      </a:r>
                      <a:endParaRPr lang="en-US" sz="18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958327"/>
                  </a:ext>
                </a:extLst>
              </a:tr>
              <a:tr h="777383">
                <a:tc>
                  <a:txBody>
                    <a:bodyPr/>
                    <a:lstStyle/>
                    <a:p>
                      <a:pPr algn="l">
                        <a:defRPr/>
                      </a:pPr>
                      <a:r>
                        <a:rPr lang="en-US" sz="2000" b="0" i="0" u="none" strike="noStrike" kern="1200" baseline="0" dirty="0">
                          <a:solidFill>
                            <a:schemeClr val="tx1"/>
                          </a:solidFill>
                          <a:latin typeface="+mn-lt"/>
                          <a:ea typeface="+mn-ea"/>
                          <a:cs typeface="+mn-cs"/>
                        </a:rPr>
                        <a:t>Research 2 [2] </a:t>
                      </a:r>
                      <a:endParaRPr lang="en-US" sz="20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59502989"/>
                  </a:ext>
                </a:extLst>
              </a:tr>
              <a:tr h="777383">
                <a:tc>
                  <a:txBody>
                    <a:bodyPr/>
                    <a:lstStyle/>
                    <a:p>
                      <a:pPr algn="l">
                        <a:defRPr/>
                      </a:pPr>
                      <a:endParaRPr lang="en-US" sz="1800" spc="-107" dirty="0">
                        <a:solidFill>
                          <a:srgbClr val="3F3F3F"/>
                        </a:solidFill>
                        <a:latin typeface="Open Sans"/>
                      </a:endParaRPr>
                    </a:p>
                    <a:p>
                      <a:pPr algn="l">
                        <a:defRPr/>
                      </a:pPr>
                      <a:r>
                        <a:rPr lang="en-US" sz="2000" b="0" i="0" u="none" strike="noStrike" kern="1200" baseline="0" dirty="0">
                          <a:solidFill>
                            <a:schemeClr val="tx1"/>
                          </a:solidFill>
                          <a:latin typeface="+mn-lt"/>
                          <a:ea typeface="+mn-ea"/>
                          <a:cs typeface="+mn-cs"/>
                        </a:rPr>
                        <a:t>Research 3 [3]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795381">
                <a:tc>
                  <a:txBody>
                    <a:bodyPr/>
                    <a:lstStyle/>
                    <a:p>
                      <a:pPr algn="l">
                        <a:defRPr/>
                      </a:pPr>
                      <a:endParaRPr lang="en-US" sz="1800" spc="-107" dirty="0">
                        <a:solidFill>
                          <a:srgbClr val="3F3F3F"/>
                        </a:solidFill>
                        <a:latin typeface="Open Sans Bold"/>
                      </a:endParaRPr>
                    </a:p>
                    <a:p>
                      <a:pPr algn="l">
                        <a:defRPr/>
                      </a:pPr>
                      <a:r>
                        <a:rPr lang="en-US" sz="1800" spc="-107" dirty="0">
                          <a:solidFill>
                            <a:srgbClr val="3F3F3F"/>
                          </a:solidFill>
                          <a:latin typeface="Open Sans Bold"/>
                        </a:rPr>
                        <a:t>Proposed System</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22129" y="5901443"/>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6" name="Group 25">
            <a:extLst>
              <a:ext uri="{FF2B5EF4-FFF2-40B4-BE49-F238E27FC236}">
                <a16:creationId xmlns:a16="http://schemas.microsoft.com/office/drawing/2014/main" id="{E8CFD20F-83F9-D6CC-F921-C6623FCF6322}"/>
              </a:ext>
            </a:extLst>
          </p:cNvPr>
          <p:cNvGrpSpPr>
            <a:grpSpLocks/>
          </p:cNvGrpSpPr>
          <p:nvPr/>
        </p:nvGrpSpPr>
        <p:grpSpPr>
          <a:xfrm>
            <a:off x="3952155" y="2765704"/>
            <a:ext cx="5698261" cy="2865469"/>
            <a:chOff x="4025163" y="3505200"/>
            <a:chExt cx="5698261" cy="2865469"/>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038600" y="5828283"/>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28168" y="503483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6224" y="5878809"/>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4267447"/>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25163" y="3525276"/>
              <a:ext cx="457200" cy="457200"/>
            </a:xfrm>
            <a:prstGeom prst="rect">
              <a:avLst/>
            </a:prstGeom>
          </p:spPr>
        </p:pic>
        <p:pic>
          <p:nvPicPr>
            <p:cNvPr id="2" name="Picture 12">
              <a:extLst>
                <a:ext uri="{FF2B5EF4-FFF2-40B4-BE49-F238E27FC236}">
                  <a16:creationId xmlns:a16="http://schemas.microsoft.com/office/drawing/2014/main" id="{A1D16050-9023-889A-1BFB-6763344B0DC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5127" y="3505200"/>
              <a:ext cx="457200" cy="457200"/>
            </a:xfrm>
            <a:prstGeom prst="rect">
              <a:avLst/>
            </a:prstGeom>
          </p:spPr>
        </p:pic>
        <p:pic>
          <p:nvPicPr>
            <p:cNvPr id="3" name="Picture 12">
              <a:extLst>
                <a:ext uri="{FF2B5EF4-FFF2-40B4-BE49-F238E27FC236}">
                  <a16:creationId xmlns:a16="http://schemas.microsoft.com/office/drawing/2014/main" id="{47DB8FD9-6257-C168-25F6-DC55E0F7E0C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4305455"/>
              <a:ext cx="457200" cy="457200"/>
            </a:xfrm>
            <a:prstGeom prst="rect">
              <a:avLst/>
            </a:prstGeom>
          </p:spPr>
        </p:pic>
        <p:pic>
          <p:nvPicPr>
            <p:cNvPr id="5" name="Picture 12">
              <a:extLst>
                <a:ext uri="{FF2B5EF4-FFF2-40B4-BE49-F238E27FC236}">
                  <a16:creationId xmlns:a16="http://schemas.microsoft.com/office/drawing/2014/main" id="{E93AC31F-1161-A8CF-7D30-D7C047FC92B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5039527"/>
              <a:ext cx="457200" cy="457200"/>
            </a:xfrm>
            <a:prstGeom prst="rect">
              <a:avLst/>
            </a:prstGeom>
          </p:spPr>
        </p:pic>
        <p:pic>
          <p:nvPicPr>
            <p:cNvPr id="6" name="Picture 12">
              <a:extLst>
                <a:ext uri="{FF2B5EF4-FFF2-40B4-BE49-F238E27FC236}">
                  <a16:creationId xmlns:a16="http://schemas.microsoft.com/office/drawing/2014/main" id="{C7819BA9-A711-ED35-8231-77931EC69D6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28168" y="3525276"/>
              <a:ext cx="457200" cy="457200"/>
            </a:xfrm>
            <a:prstGeom prst="rect">
              <a:avLst/>
            </a:prstGeom>
          </p:spPr>
        </p:pic>
        <p:pic>
          <p:nvPicPr>
            <p:cNvPr id="10" name="Picture 12">
              <a:extLst>
                <a:ext uri="{FF2B5EF4-FFF2-40B4-BE49-F238E27FC236}">
                  <a16:creationId xmlns:a16="http://schemas.microsoft.com/office/drawing/2014/main" id="{D019D74B-5E89-4F26-7D6E-447A6BBAFD8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5972" y="4253564"/>
              <a:ext cx="457200" cy="457200"/>
            </a:xfrm>
            <a:prstGeom prst="rect">
              <a:avLst/>
            </a:prstGeom>
          </p:spPr>
        </p:pic>
        <p:pic>
          <p:nvPicPr>
            <p:cNvPr id="11" name="Picture 12">
              <a:extLst>
                <a:ext uri="{FF2B5EF4-FFF2-40B4-BE49-F238E27FC236}">
                  <a16:creationId xmlns:a16="http://schemas.microsoft.com/office/drawing/2014/main" id="{28BA1FA5-EB0B-962A-D519-3679329CC0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8522" y="5866291"/>
              <a:ext cx="457200" cy="457200"/>
            </a:xfrm>
            <a:prstGeom prst="rect">
              <a:avLst/>
            </a:prstGeom>
          </p:spPr>
        </p:pic>
        <p:pic>
          <p:nvPicPr>
            <p:cNvPr id="14" name="Picture 12">
              <a:extLst>
                <a:ext uri="{FF2B5EF4-FFF2-40B4-BE49-F238E27FC236}">
                  <a16:creationId xmlns:a16="http://schemas.microsoft.com/office/drawing/2014/main" id="{4ADD8B35-3C53-B5D9-371A-0B3A33ED0A0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700443" y="5913469"/>
              <a:ext cx="457200" cy="457200"/>
            </a:xfrm>
            <a:prstGeom prst="rect">
              <a:avLst/>
            </a:prstGeom>
          </p:spPr>
        </p:pic>
        <p:pic>
          <p:nvPicPr>
            <p:cNvPr id="15" name="Picture 24">
              <a:extLst>
                <a:ext uri="{FF2B5EF4-FFF2-40B4-BE49-F238E27FC236}">
                  <a16:creationId xmlns:a16="http://schemas.microsoft.com/office/drawing/2014/main" id="{A2CC6CB2-D02C-E079-17A6-03E9E2B4D3D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5092796"/>
              <a:ext cx="457200" cy="457200"/>
            </a:xfrm>
            <a:prstGeom prst="rect">
              <a:avLst/>
            </a:prstGeom>
          </p:spPr>
        </p:pic>
        <p:pic>
          <p:nvPicPr>
            <p:cNvPr id="16" name="Picture 24">
              <a:extLst>
                <a:ext uri="{FF2B5EF4-FFF2-40B4-BE49-F238E27FC236}">
                  <a16:creationId xmlns:a16="http://schemas.microsoft.com/office/drawing/2014/main" id="{98285BB6-EA76-8CE5-4149-345716EC047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3526210"/>
              <a:ext cx="457200" cy="457200"/>
            </a:xfrm>
            <a:prstGeom prst="rect">
              <a:avLst/>
            </a:prstGeom>
          </p:spPr>
        </p:pic>
        <p:pic>
          <p:nvPicPr>
            <p:cNvPr id="18" name="Picture 24">
              <a:extLst>
                <a:ext uri="{FF2B5EF4-FFF2-40B4-BE49-F238E27FC236}">
                  <a16:creationId xmlns:a16="http://schemas.microsoft.com/office/drawing/2014/main" id="{47D56486-9D46-F91C-1D0E-A6F42C75651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5039527"/>
              <a:ext cx="457200" cy="457200"/>
            </a:xfrm>
            <a:prstGeom prst="rect">
              <a:avLst/>
            </a:prstGeom>
          </p:spPr>
        </p:pic>
        <p:pic>
          <p:nvPicPr>
            <p:cNvPr id="25" name="Picture 24">
              <a:extLst>
                <a:ext uri="{FF2B5EF4-FFF2-40B4-BE49-F238E27FC236}">
                  <a16:creationId xmlns:a16="http://schemas.microsoft.com/office/drawing/2014/main" id="{2DD76C1F-7439-7335-3FA6-AA8ECD93513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4317147"/>
              <a:ext cx="457200" cy="457200"/>
            </a:xfrm>
            <a:prstGeom prst="rect">
              <a:avLst/>
            </a:prstGeom>
          </p:spPr>
        </p:pic>
      </p:grpSp>
      <p:sp>
        <p:nvSpPr>
          <p:cNvPr id="12" name="TextBox 22">
            <a:extLst>
              <a:ext uri="{FF2B5EF4-FFF2-40B4-BE49-F238E27FC236}">
                <a16:creationId xmlns:a16="http://schemas.microsoft.com/office/drawing/2014/main" id="{2BD0A2BB-C4C2-8A54-9324-E40D9CC268A3}"/>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05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640080" y="1219200"/>
            <a:ext cx="4368602" cy="10630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Objectives</a:t>
            </a:r>
          </a:p>
        </p:txBody>
      </p:sp>
      <p:sp>
        <p:nvSpPr>
          <p:cNvPr id="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9F082F-345B-185E-3BA8-F9FE0F05CAFF}"/>
              </a:ext>
            </a:extLst>
          </p:cNvPr>
          <p:cNvSpPr txBox="1"/>
          <p:nvPr/>
        </p:nvSpPr>
        <p:spPr>
          <a:xfrm>
            <a:off x="228600" y="2915457"/>
            <a:ext cx="5684520" cy="3320668"/>
          </a:xfrm>
          <a:prstGeom prst="rect">
            <a:avLst/>
          </a:prstGeom>
        </p:spPr>
        <p:txBody>
          <a:bodyPr vert="horz" lIns="91440" tIns="45720" rIns="91440" bIns="45720" rtlCol="0">
            <a:normAutofit/>
          </a:bodyPr>
          <a:lstStyle/>
          <a:p>
            <a:pPr marL="228600" lvl="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228600" lvl="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facilitate the accessibility mode for improving vision in the system.</a:t>
            </a:r>
          </a:p>
          <a:p>
            <a:pPr marL="2286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providing relevant information and feedback on specific topics.</a:t>
            </a:r>
          </a:p>
        </p:txBody>
      </p:sp>
      <p:pic>
        <p:nvPicPr>
          <p:cNvPr id="17" name="Picture 16" descr="A picture containing person, outdoor, sport, group&#10;&#10;Description automatically generated">
            <a:extLst>
              <a:ext uri="{FF2B5EF4-FFF2-40B4-BE49-F238E27FC236}">
                <a16:creationId xmlns:a16="http://schemas.microsoft.com/office/drawing/2014/main" id="{3D4B96CD-29A7-E3B6-45E7-4512AC4F8A4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6019800" y="-5080"/>
            <a:ext cx="6400800" cy="686308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22">
            <a:extLst>
              <a:ext uri="{FF2B5EF4-FFF2-40B4-BE49-F238E27FC236}">
                <a16:creationId xmlns:a16="http://schemas.microsoft.com/office/drawing/2014/main" id="{1B267E89-BF3C-4777-63DA-0FC602A3277A}"/>
              </a:ext>
            </a:extLst>
          </p:cNvPr>
          <p:cNvSpPr txBox="1"/>
          <p:nvPr/>
        </p:nvSpPr>
        <p:spPr>
          <a:xfrm>
            <a:off x="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940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104981"/>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8" name="Picture 7" descr="Diagram&#10;&#10;Description automatically generated">
            <a:extLst>
              <a:ext uri="{FF2B5EF4-FFF2-40B4-BE49-F238E27FC236}">
                <a16:creationId xmlns:a16="http://schemas.microsoft.com/office/drawing/2014/main" id="{D6AFE2A4-4547-2FDE-6702-635EE3FA68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0" y="1090612"/>
            <a:ext cx="10668000" cy="4676775"/>
          </a:xfrm>
          <a:prstGeom prst="rect">
            <a:avLst/>
          </a:prstGeom>
        </p:spPr>
      </p:pic>
      <p:sp>
        <p:nvSpPr>
          <p:cNvPr id="3" name="TextBox 22">
            <a:extLst>
              <a:ext uri="{FF2B5EF4-FFF2-40B4-BE49-F238E27FC236}">
                <a16:creationId xmlns:a16="http://schemas.microsoft.com/office/drawing/2014/main" id="{3F4EE305-D119-2302-5F4D-63062D6CB0ED}"/>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2693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spc="-175">
                <a:latin typeface="+mj-lt"/>
                <a:ea typeface="+mj-ea"/>
                <a:cs typeface="+mj-cs"/>
              </a:rPr>
              <a:t>Tools and Technologies</a:t>
            </a:r>
            <a:endParaRPr lang="en-US" sz="5400" spc="-175" dirty="0">
              <a:latin typeface="+mj-lt"/>
              <a:ea typeface="+mj-ea"/>
              <a:cs typeface="+mj-cs"/>
            </a:endParaRPr>
          </a:p>
        </p:txBody>
      </p:sp>
      <p:sp>
        <p:nvSpPr>
          <p:cNvPr id="4" name="TextBox 3">
            <a:extLst>
              <a:ext uri="{FF2B5EF4-FFF2-40B4-BE49-F238E27FC236}">
                <a16:creationId xmlns:a16="http://schemas.microsoft.com/office/drawing/2014/main" id="{0D1359EC-3142-54B0-4645-3BDAFEAA5E4E}"/>
              </a:ext>
            </a:extLst>
          </p:cNvPr>
          <p:cNvSpPr txBox="1"/>
          <p:nvPr/>
        </p:nvSpPr>
        <p:spPr>
          <a:xfrm>
            <a:off x="6889832" y="2998278"/>
            <a:ext cx="3854368" cy="2030922"/>
          </a:xfrm>
          <a:prstGeom prst="rect">
            <a:avLst/>
          </a:prstGeom>
        </p:spPr>
        <p:txBody>
          <a:bodyPr vert="horz" lIns="91440" tIns="45720" rIns="91440" bIns="45720" rtlCol="0" anchor="t">
            <a:normAutofit/>
          </a:bodyPr>
          <a:lstStyle/>
          <a:p>
            <a:pPr marL="514350" indent="-228600">
              <a:lnSpc>
                <a:spcPct val="90000"/>
              </a:lnSpc>
              <a:spcAft>
                <a:spcPts val="600"/>
              </a:spcAft>
              <a:buFont typeface="Arial" panose="020B0604020202020204" pitchFamily="34" charset="0"/>
              <a:buChar char="•"/>
            </a:pPr>
            <a:r>
              <a:rPr lang="en-US" sz="2000" dirty="0"/>
              <a:t>Vs code </a:t>
            </a:r>
          </a:p>
          <a:p>
            <a:pPr marL="514350" indent="-228600">
              <a:lnSpc>
                <a:spcPct val="90000"/>
              </a:lnSpc>
              <a:spcAft>
                <a:spcPts val="600"/>
              </a:spcAft>
              <a:buFont typeface="Arial" panose="020B0604020202020204" pitchFamily="34" charset="0"/>
              <a:buChar char="•"/>
            </a:pPr>
            <a:r>
              <a:rPr lang="en-US" sz="2000" dirty="0"/>
              <a:t>Natural Language Processing</a:t>
            </a:r>
          </a:p>
          <a:p>
            <a:pPr marL="514350" indent="-228600">
              <a:lnSpc>
                <a:spcPct val="90000"/>
              </a:lnSpc>
              <a:spcAft>
                <a:spcPts val="600"/>
              </a:spcAft>
              <a:buFont typeface="Arial" panose="020B0604020202020204" pitchFamily="34" charset="0"/>
              <a:buChar char="•"/>
            </a:pPr>
            <a:r>
              <a:rPr lang="en-US" sz="2000" dirty="0"/>
              <a:t>React Native</a:t>
            </a:r>
          </a:p>
          <a:p>
            <a:pPr marL="514350" indent="-228600">
              <a:lnSpc>
                <a:spcPct val="90000"/>
              </a:lnSpc>
              <a:spcAft>
                <a:spcPts val="600"/>
              </a:spcAft>
              <a:buFont typeface="Arial" panose="020B0604020202020204" pitchFamily="34" charset="0"/>
              <a:buChar char="•"/>
            </a:pPr>
            <a:r>
              <a:rPr lang="en-US" sz="2000" dirty="0"/>
              <a:t>Anaconda navigator</a:t>
            </a:r>
          </a:p>
          <a:p>
            <a:pPr marL="514350" indent="-228600">
              <a:lnSpc>
                <a:spcPct val="90000"/>
              </a:lnSpc>
              <a:spcAft>
                <a:spcPts val="600"/>
              </a:spcAft>
              <a:buFont typeface="Arial" panose="020B0604020202020204" pitchFamily="34" charset="0"/>
              <a:buChar char="•"/>
            </a:pPr>
            <a:r>
              <a:rPr lang="en-US" sz="2000" dirty="0"/>
              <a:t>Python</a:t>
            </a:r>
          </a:p>
          <a:p>
            <a:pPr marL="57150" indent="-228600">
              <a:lnSpc>
                <a:spcPct val="90000"/>
              </a:lnSpc>
              <a:spcAft>
                <a:spcPts val="600"/>
              </a:spcAft>
              <a:buFont typeface="Arial" panose="020B0604020202020204" pitchFamily="34" charset="0"/>
              <a:buChar char="•"/>
            </a:pPr>
            <a:endParaRPr lang="en-US" sz="2000" dirty="0"/>
          </a:p>
        </p:txBody>
      </p:sp>
      <p:sp>
        <p:nvSpPr>
          <p:cNvPr id="3" name="TextBox 22">
            <a:extLst>
              <a:ext uri="{FF2B5EF4-FFF2-40B4-BE49-F238E27FC236}">
                <a16:creationId xmlns:a16="http://schemas.microsoft.com/office/drawing/2014/main" id="{720F1BEE-A67F-EDD5-FBFB-45FC33B3D69A}"/>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CEFBD7DB-5A8F-867F-074A-47B91878D5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a:stretch/>
        </p:blipFill>
        <p:spPr>
          <a:xfrm>
            <a:off x="3189514" y="1434238"/>
            <a:ext cx="3098177" cy="1106026"/>
          </a:xfrm>
          <a:prstGeom prst="rect">
            <a:avLst/>
          </a:prstGeom>
        </p:spPr>
      </p:pic>
    </p:spTree>
    <p:extLst>
      <p:ext uri="{BB962C8B-B14F-4D97-AF65-F5344CB8AC3E}">
        <p14:creationId xmlns:p14="http://schemas.microsoft.com/office/powerpoint/2010/main" val="181395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928395" y="1295400"/>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895738" y="1850667"/>
            <a:ext cx="10501480" cy="3330502"/>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Multilingual support: The voice bot should be able to support multiple languages, to cater to students from diverse backgrounds. So, need to develop a voice bot into 3 languages: Sinhala, English and Tamil.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Curriculum integration: The voice bot should be able to integrate with the curriculum, providing relevant information and feedback on specific topics.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Accessibility mode: Add accessibility mode for mobile application, such as High Contrast Mode, Text-to-Speech mode, magnified mode.</a:t>
            </a:r>
            <a:endParaRPr lang="en-US" sz="2000" dirty="0"/>
          </a:p>
        </p:txBody>
      </p:sp>
      <p:pic>
        <p:nvPicPr>
          <p:cNvPr id="8" name="Picture 7" descr="Diagram&#10;&#10;Description automatically generated">
            <a:extLst>
              <a:ext uri="{FF2B5EF4-FFF2-40B4-BE49-F238E27FC236}">
                <a16:creationId xmlns:a16="http://schemas.microsoft.com/office/drawing/2014/main" id="{8091F6DD-BBC4-F669-8018-AB8E390A40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0200" y="4937813"/>
            <a:ext cx="2680594" cy="1509928"/>
          </a:xfrm>
          <a:prstGeom prst="rect">
            <a:avLst/>
          </a:prstGeom>
        </p:spPr>
      </p:pic>
      <p:sp>
        <p:nvSpPr>
          <p:cNvPr id="6" name="TextBox 22">
            <a:extLst>
              <a:ext uri="{FF2B5EF4-FFF2-40B4-BE49-F238E27FC236}">
                <a16:creationId xmlns:a16="http://schemas.microsoft.com/office/drawing/2014/main" id="{AA57C831-CC52-308A-94FD-3A22D385B08C}"/>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179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699567" y="2127906"/>
            <a:ext cx="10229462" cy="3170099"/>
          </a:xfrm>
          <a:prstGeom prst="rect">
            <a:avLst/>
          </a:prstGeom>
          <a:noFill/>
        </p:spPr>
        <p:txBody>
          <a:bodyPr wrap="square" rtlCol="0">
            <a:spAutoFit/>
          </a:bodyPr>
          <a:lstStyle/>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Accessibility : The voice bot should be accessible to visually impaired students with varying degrees of vision loss.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Accuracy: The voice bot should accurately understand and interpret student requests and respond appropriately.</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Reliability : The voice bot should be reliable and available 24/7 to assist students.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Speed: The voice bot should respond quickly to student requests to provide timely assistance.</a:t>
            </a:r>
          </a:p>
        </p:txBody>
      </p:sp>
      <p:sp>
        <p:nvSpPr>
          <p:cNvPr id="2" name="TextBox 22">
            <a:extLst>
              <a:ext uri="{FF2B5EF4-FFF2-40B4-BE49-F238E27FC236}">
                <a16:creationId xmlns:a16="http://schemas.microsoft.com/office/drawing/2014/main" id="{B87B2C8D-1FDF-39A1-73E2-7E5B9742C139}"/>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811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804672" y="802955"/>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latin typeface="+mj-lt"/>
                <a:ea typeface="+mj-ea"/>
                <a:cs typeface="+mj-cs"/>
              </a:rPr>
              <a:t>Completion </a:t>
            </a:r>
            <a:r>
              <a:rPr lang="en-US" sz="3600" b="1" dirty="0">
                <a:latin typeface="+mj-lt"/>
                <a:ea typeface="+mj-ea"/>
                <a:cs typeface="+mj-cs"/>
              </a:rPr>
              <a:t>till</a:t>
            </a:r>
            <a:r>
              <a:rPr lang="en-US" sz="3600" b="1" kern="1200" dirty="0">
                <a:latin typeface="+mj-lt"/>
                <a:ea typeface="+mj-ea"/>
                <a:cs typeface="+mj-cs"/>
              </a:rPr>
              <a:t> PP2</a:t>
            </a:r>
          </a:p>
        </p:txBody>
      </p:sp>
      <p:grpSp>
        <p:nvGrpSpPr>
          <p:cNvPr id="39" name="Group 38">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40" name="Freeform: Shape 39">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E951CDB4-C85A-4BCA-B3DE-80E848EAD71E}" type="datetime1">
              <a:rPr lang="en-US"/>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pPr>
                <a:spcAft>
                  <a:spcPts val="600"/>
                </a:spcAft>
              </a:pPr>
              <a:t>19</a:t>
            </a:fld>
            <a:endParaRPr lang="en-US"/>
          </a:p>
        </p:txBody>
      </p:sp>
      <p:sp>
        <p:nvSpPr>
          <p:cNvPr id="4" name="Content Placeholder 2">
            <a:extLst>
              <a:ext uri="{FF2B5EF4-FFF2-40B4-BE49-F238E27FC236}">
                <a16:creationId xmlns:a16="http://schemas.microsoft.com/office/drawing/2014/main" id="{535A0B0F-A612-D1E0-4102-FEC381D7EDB8}"/>
              </a:ext>
            </a:extLst>
          </p:cNvPr>
          <p:cNvSpPr txBox="1">
            <a:spLocks/>
          </p:cNvSpPr>
          <p:nvPr/>
        </p:nvSpPr>
        <p:spPr>
          <a:xfrm>
            <a:off x="612648" y="2908005"/>
            <a:ext cx="5295015" cy="32689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spc="305" dirty="0">
                <a:latin typeface="Open Sans" panose="020B0606030504020204" pitchFamily="34" charset="0"/>
                <a:cs typeface="Aparajita" panose="020B0502040204020203" pitchFamily="18" charset="0"/>
              </a:rPr>
              <a:t>Created supportive voice bot with multilingual language.</a:t>
            </a:r>
          </a:p>
          <a:p>
            <a:r>
              <a:rPr lang="en-US" sz="2200" spc="305" dirty="0">
                <a:latin typeface="Open Sans" panose="020B0606030504020204" pitchFamily="34" charset="0"/>
                <a:cs typeface="Aparajita" panose="020B0502040204020203" pitchFamily="18" charset="0"/>
              </a:rPr>
              <a:t>Created frontend of the supportive voice bot.</a:t>
            </a:r>
          </a:p>
          <a:p>
            <a:r>
              <a:rPr lang="en-US" sz="2200" spc="305" dirty="0">
                <a:latin typeface="Open Sans" panose="020B0606030504020204" pitchFamily="34" charset="0"/>
                <a:cs typeface="Aparajita" panose="020B0502040204020203" pitchFamily="18" charset="0"/>
              </a:rPr>
              <a:t>Created backend of the supportive voice bot.</a:t>
            </a:r>
          </a:p>
          <a:p>
            <a:endParaRPr lang="en-US" sz="2200" spc="305" dirty="0">
              <a:latin typeface="Open Sans" panose="020B0606030504020204" pitchFamily="34" charset="0"/>
              <a:cs typeface="Aparajita" panose="020B0502040204020203" pitchFamily="18" charset="0"/>
            </a:endParaRPr>
          </a:p>
          <a:p>
            <a:endParaRPr lang="en-US" sz="2200" spc="305" dirty="0">
              <a:latin typeface="Open Sans" panose="020B0606030504020204" pitchFamily="34" charset="0"/>
              <a:cs typeface="Aparajita" panose="020B0502040204020203" pitchFamily="18" charset="0"/>
            </a:endParaRPr>
          </a:p>
          <a:p>
            <a:endParaRPr lang="en-US" sz="2200" dirty="0"/>
          </a:p>
        </p:txBody>
      </p:sp>
    </p:spTree>
    <p:extLst>
      <p:ext uri="{BB962C8B-B14F-4D97-AF65-F5344CB8AC3E}">
        <p14:creationId xmlns:p14="http://schemas.microsoft.com/office/powerpoint/2010/main" val="3953701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44" name="Freeform: Shape 4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4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80" y="643467"/>
            <a:ext cx="9901640" cy="5571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826088" y="1229130"/>
            <a:ext cx="8542300" cy="4399739"/>
          </a:xfrm>
          <a:custGeom>
            <a:avLst/>
            <a:gdLst>
              <a:gd name="connsiteX0" fmla="*/ 0 w 8542300"/>
              <a:gd name="connsiteY0" fmla="*/ 0 h 4399739"/>
              <a:gd name="connsiteX1" fmla="*/ 571677 w 8542300"/>
              <a:gd name="connsiteY1" fmla="*/ 0 h 4399739"/>
              <a:gd name="connsiteX2" fmla="*/ 972508 w 8542300"/>
              <a:gd name="connsiteY2" fmla="*/ 0 h 4399739"/>
              <a:gd name="connsiteX3" fmla="*/ 1800454 w 8542300"/>
              <a:gd name="connsiteY3" fmla="*/ 0 h 4399739"/>
              <a:gd name="connsiteX4" fmla="*/ 2372131 w 8542300"/>
              <a:gd name="connsiteY4" fmla="*/ 0 h 4399739"/>
              <a:gd name="connsiteX5" fmla="*/ 2943808 w 8542300"/>
              <a:gd name="connsiteY5" fmla="*/ 0 h 4399739"/>
              <a:gd name="connsiteX6" fmla="*/ 3771754 w 8542300"/>
              <a:gd name="connsiteY6" fmla="*/ 0 h 4399739"/>
              <a:gd name="connsiteX7" fmla="*/ 4258008 w 8542300"/>
              <a:gd name="connsiteY7" fmla="*/ 0 h 4399739"/>
              <a:gd name="connsiteX8" fmla="*/ 5085954 w 8542300"/>
              <a:gd name="connsiteY8" fmla="*/ 0 h 4399739"/>
              <a:gd name="connsiteX9" fmla="*/ 5913900 w 8542300"/>
              <a:gd name="connsiteY9" fmla="*/ 0 h 4399739"/>
              <a:gd name="connsiteX10" fmla="*/ 6571000 w 8542300"/>
              <a:gd name="connsiteY10" fmla="*/ 0 h 4399739"/>
              <a:gd name="connsiteX11" fmla="*/ 7398946 w 8542300"/>
              <a:gd name="connsiteY11" fmla="*/ 0 h 4399739"/>
              <a:gd name="connsiteX12" fmla="*/ 7970623 w 8542300"/>
              <a:gd name="connsiteY12" fmla="*/ 0 h 4399739"/>
              <a:gd name="connsiteX13" fmla="*/ 8542300 w 8542300"/>
              <a:gd name="connsiteY13" fmla="*/ 0 h 4399739"/>
              <a:gd name="connsiteX14" fmla="*/ 8542300 w 8542300"/>
              <a:gd name="connsiteY14" fmla="*/ 672532 h 4399739"/>
              <a:gd name="connsiteX15" fmla="*/ 8542300 w 8542300"/>
              <a:gd name="connsiteY15" fmla="*/ 1301066 h 4399739"/>
              <a:gd name="connsiteX16" fmla="*/ 8542300 w 8542300"/>
              <a:gd name="connsiteY16" fmla="*/ 1929600 h 4399739"/>
              <a:gd name="connsiteX17" fmla="*/ 8542300 w 8542300"/>
              <a:gd name="connsiteY17" fmla="*/ 2602131 h 4399739"/>
              <a:gd name="connsiteX18" fmla="*/ 8542300 w 8542300"/>
              <a:gd name="connsiteY18" fmla="*/ 3274663 h 4399739"/>
              <a:gd name="connsiteX19" fmla="*/ 8542300 w 8542300"/>
              <a:gd name="connsiteY19" fmla="*/ 4399739 h 4399739"/>
              <a:gd name="connsiteX20" fmla="*/ 8141469 w 8542300"/>
              <a:gd name="connsiteY20" fmla="*/ 4399739 h 4399739"/>
              <a:gd name="connsiteX21" fmla="*/ 7313523 w 8542300"/>
              <a:gd name="connsiteY21" fmla="*/ 4399739 h 4399739"/>
              <a:gd name="connsiteX22" fmla="*/ 6656423 w 8542300"/>
              <a:gd name="connsiteY22" fmla="*/ 4399739 h 4399739"/>
              <a:gd name="connsiteX23" fmla="*/ 6170169 w 8542300"/>
              <a:gd name="connsiteY23" fmla="*/ 4399739 h 4399739"/>
              <a:gd name="connsiteX24" fmla="*/ 5513069 w 8542300"/>
              <a:gd name="connsiteY24" fmla="*/ 4399739 h 4399739"/>
              <a:gd name="connsiteX25" fmla="*/ 5112238 w 8542300"/>
              <a:gd name="connsiteY25" fmla="*/ 4399739 h 4399739"/>
              <a:gd name="connsiteX26" fmla="*/ 4711407 w 8542300"/>
              <a:gd name="connsiteY26" fmla="*/ 4399739 h 4399739"/>
              <a:gd name="connsiteX27" fmla="*/ 4054307 w 8542300"/>
              <a:gd name="connsiteY27" fmla="*/ 4399739 h 4399739"/>
              <a:gd name="connsiteX28" fmla="*/ 3568053 w 8542300"/>
              <a:gd name="connsiteY28" fmla="*/ 4399739 h 4399739"/>
              <a:gd name="connsiteX29" fmla="*/ 2825530 w 8542300"/>
              <a:gd name="connsiteY29" fmla="*/ 4399739 h 4399739"/>
              <a:gd name="connsiteX30" fmla="*/ 2339276 w 8542300"/>
              <a:gd name="connsiteY30" fmla="*/ 4399739 h 4399739"/>
              <a:gd name="connsiteX31" fmla="*/ 1596753 w 8542300"/>
              <a:gd name="connsiteY31" fmla="*/ 4399739 h 4399739"/>
              <a:gd name="connsiteX32" fmla="*/ 1195922 w 8542300"/>
              <a:gd name="connsiteY32" fmla="*/ 4399739 h 4399739"/>
              <a:gd name="connsiteX33" fmla="*/ 0 w 8542300"/>
              <a:gd name="connsiteY33" fmla="*/ 4399739 h 4399739"/>
              <a:gd name="connsiteX34" fmla="*/ 0 w 8542300"/>
              <a:gd name="connsiteY34" fmla="*/ 3859200 h 4399739"/>
              <a:gd name="connsiteX35" fmla="*/ 0 w 8542300"/>
              <a:gd name="connsiteY35" fmla="*/ 3142671 h 4399739"/>
              <a:gd name="connsiteX36" fmla="*/ 0 w 8542300"/>
              <a:gd name="connsiteY36" fmla="*/ 2558134 h 4399739"/>
              <a:gd name="connsiteX37" fmla="*/ 0 w 8542300"/>
              <a:gd name="connsiteY37" fmla="*/ 1841605 h 4399739"/>
              <a:gd name="connsiteX38" fmla="*/ 0 w 8542300"/>
              <a:gd name="connsiteY38" fmla="*/ 1301066 h 4399739"/>
              <a:gd name="connsiteX39" fmla="*/ 0 w 8542300"/>
              <a:gd name="connsiteY39" fmla="*/ 804524 h 4399739"/>
              <a:gd name="connsiteX40" fmla="*/ 0 w 8542300"/>
              <a:gd name="connsiteY40" fmla="*/ 0 h 43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42300" h="4399739" extrusionOk="0">
                <a:moveTo>
                  <a:pt x="0" y="0"/>
                </a:moveTo>
                <a:cubicBezTo>
                  <a:pt x="165201" y="23177"/>
                  <a:pt x="312854" y="-25914"/>
                  <a:pt x="571677" y="0"/>
                </a:cubicBezTo>
                <a:cubicBezTo>
                  <a:pt x="827504" y="28979"/>
                  <a:pt x="807137" y="-19635"/>
                  <a:pt x="972508" y="0"/>
                </a:cubicBezTo>
                <a:cubicBezTo>
                  <a:pt x="1098068" y="52831"/>
                  <a:pt x="1547530" y="49115"/>
                  <a:pt x="1800454" y="0"/>
                </a:cubicBezTo>
                <a:cubicBezTo>
                  <a:pt x="2041092" y="-12021"/>
                  <a:pt x="2115477" y="31384"/>
                  <a:pt x="2372131" y="0"/>
                </a:cubicBezTo>
                <a:cubicBezTo>
                  <a:pt x="2659155" y="-25265"/>
                  <a:pt x="2738966" y="-13214"/>
                  <a:pt x="2943808" y="0"/>
                </a:cubicBezTo>
                <a:cubicBezTo>
                  <a:pt x="3103500" y="-16678"/>
                  <a:pt x="3448287" y="6443"/>
                  <a:pt x="3771754" y="0"/>
                </a:cubicBezTo>
                <a:cubicBezTo>
                  <a:pt x="4066497" y="19120"/>
                  <a:pt x="4070704" y="24425"/>
                  <a:pt x="4258008" y="0"/>
                </a:cubicBezTo>
                <a:cubicBezTo>
                  <a:pt x="4483234" y="-2569"/>
                  <a:pt x="4779984" y="-8381"/>
                  <a:pt x="5085954" y="0"/>
                </a:cubicBezTo>
                <a:cubicBezTo>
                  <a:pt x="5422353" y="17346"/>
                  <a:pt x="5612474" y="-22135"/>
                  <a:pt x="5913900" y="0"/>
                </a:cubicBezTo>
                <a:cubicBezTo>
                  <a:pt x="6232483" y="39019"/>
                  <a:pt x="6391662" y="35438"/>
                  <a:pt x="6571000" y="0"/>
                </a:cubicBezTo>
                <a:cubicBezTo>
                  <a:pt x="6793373" y="44753"/>
                  <a:pt x="7069329" y="39988"/>
                  <a:pt x="7398946" y="0"/>
                </a:cubicBezTo>
                <a:cubicBezTo>
                  <a:pt x="7746276" y="-23181"/>
                  <a:pt x="7724476" y="-24799"/>
                  <a:pt x="7970623" y="0"/>
                </a:cubicBezTo>
                <a:cubicBezTo>
                  <a:pt x="8194163" y="24992"/>
                  <a:pt x="8307666" y="-23577"/>
                  <a:pt x="8542300" y="0"/>
                </a:cubicBezTo>
                <a:cubicBezTo>
                  <a:pt x="8567229" y="321169"/>
                  <a:pt x="8566803" y="350620"/>
                  <a:pt x="8542300" y="672532"/>
                </a:cubicBezTo>
                <a:cubicBezTo>
                  <a:pt x="8518199" y="980243"/>
                  <a:pt x="8494446" y="1149800"/>
                  <a:pt x="8542300" y="1301066"/>
                </a:cubicBezTo>
                <a:cubicBezTo>
                  <a:pt x="8559684" y="1473802"/>
                  <a:pt x="8586112" y="1715303"/>
                  <a:pt x="8542300" y="1929600"/>
                </a:cubicBezTo>
                <a:cubicBezTo>
                  <a:pt x="8533022" y="2185442"/>
                  <a:pt x="8557220" y="2327838"/>
                  <a:pt x="8542300" y="2602131"/>
                </a:cubicBezTo>
                <a:cubicBezTo>
                  <a:pt x="8525785" y="2896119"/>
                  <a:pt x="8511170" y="3128280"/>
                  <a:pt x="8542300" y="3274663"/>
                </a:cubicBezTo>
                <a:cubicBezTo>
                  <a:pt x="8543781" y="3433206"/>
                  <a:pt x="8459931" y="4038111"/>
                  <a:pt x="8542300" y="4399739"/>
                </a:cubicBezTo>
                <a:cubicBezTo>
                  <a:pt x="8357614" y="4394164"/>
                  <a:pt x="8292252" y="4391680"/>
                  <a:pt x="8141469" y="4399739"/>
                </a:cubicBezTo>
                <a:cubicBezTo>
                  <a:pt x="7989813" y="4415147"/>
                  <a:pt x="7655165" y="4456334"/>
                  <a:pt x="7313523" y="4399739"/>
                </a:cubicBezTo>
                <a:cubicBezTo>
                  <a:pt x="6953073" y="4396996"/>
                  <a:pt x="6974238" y="4414195"/>
                  <a:pt x="6656423" y="4399739"/>
                </a:cubicBezTo>
                <a:cubicBezTo>
                  <a:pt x="6336517" y="4381174"/>
                  <a:pt x="6344403" y="4393098"/>
                  <a:pt x="6170169" y="4399739"/>
                </a:cubicBezTo>
                <a:cubicBezTo>
                  <a:pt x="6009668" y="4412209"/>
                  <a:pt x="5747430" y="4421146"/>
                  <a:pt x="5513069" y="4399739"/>
                </a:cubicBezTo>
                <a:cubicBezTo>
                  <a:pt x="5259270" y="4395133"/>
                  <a:pt x="5194584" y="4376139"/>
                  <a:pt x="5112238" y="4399739"/>
                </a:cubicBezTo>
                <a:cubicBezTo>
                  <a:pt x="5044261" y="4399201"/>
                  <a:pt x="4878809" y="4379514"/>
                  <a:pt x="4711407" y="4399739"/>
                </a:cubicBezTo>
                <a:cubicBezTo>
                  <a:pt x="4552764" y="4388657"/>
                  <a:pt x="4240210" y="4367008"/>
                  <a:pt x="4054307" y="4399739"/>
                </a:cubicBezTo>
                <a:cubicBezTo>
                  <a:pt x="3864963" y="4428181"/>
                  <a:pt x="3782065" y="4404877"/>
                  <a:pt x="3568053" y="4399739"/>
                </a:cubicBezTo>
                <a:cubicBezTo>
                  <a:pt x="3412626" y="4394518"/>
                  <a:pt x="3040574" y="4466899"/>
                  <a:pt x="2825530" y="4399739"/>
                </a:cubicBezTo>
                <a:cubicBezTo>
                  <a:pt x="2602368" y="4385415"/>
                  <a:pt x="2575675" y="4416533"/>
                  <a:pt x="2339276" y="4399739"/>
                </a:cubicBezTo>
                <a:cubicBezTo>
                  <a:pt x="2121792" y="4381161"/>
                  <a:pt x="1810554" y="4405754"/>
                  <a:pt x="1596753" y="4399739"/>
                </a:cubicBezTo>
                <a:cubicBezTo>
                  <a:pt x="1412067" y="4423348"/>
                  <a:pt x="1365096" y="4417459"/>
                  <a:pt x="1195922" y="4399739"/>
                </a:cubicBezTo>
                <a:cubicBezTo>
                  <a:pt x="1044956" y="4401996"/>
                  <a:pt x="428486" y="4368571"/>
                  <a:pt x="0" y="4399739"/>
                </a:cubicBezTo>
                <a:cubicBezTo>
                  <a:pt x="-30490" y="4286466"/>
                  <a:pt x="6274" y="4003071"/>
                  <a:pt x="0" y="3859200"/>
                </a:cubicBezTo>
                <a:cubicBezTo>
                  <a:pt x="39566" y="3708532"/>
                  <a:pt x="-48517" y="3355663"/>
                  <a:pt x="0" y="3142671"/>
                </a:cubicBezTo>
                <a:cubicBezTo>
                  <a:pt x="7487" y="2890672"/>
                  <a:pt x="-19972" y="2825841"/>
                  <a:pt x="0" y="2558134"/>
                </a:cubicBezTo>
                <a:cubicBezTo>
                  <a:pt x="16711" y="2290323"/>
                  <a:pt x="31966" y="2081870"/>
                  <a:pt x="0" y="1841605"/>
                </a:cubicBezTo>
                <a:cubicBezTo>
                  <a:pt x="-17355" y="1587988"/>
                  <a:pt x="-20737" y="1541183"/>
                  <a:pt x="0" y="1301066"/>
                </a:cubicBezTo>
                <a:cubicBezTo>
                  <a:pt x="7866" y="1066386"/>
                  <a:pt x="8863" y="886427"/>
                  <a:pt x="0" y="804524"/>
                </a:cubicBezTo>
                <a:cubicBezTo>
                  <a:pt x="-5382" y="657339"/>
                  <a:pt x="41789" y="364531"/>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custGeom>
                    <a:avLst/>
                    <a:gdLst>
                      <a:gd name="connsiteX0" fmla="*/ 0 w 8542300"/>
                      <a:gd name="connsiteY0" fmla="*/ 0 h 4399739"/>
                      <a:gd name="connsiteX1" fmla="*/ 571677 w 8542300"/>
                      <a:gd name="connsiteY1" fmla="*/ 0 h 4399739"/>
                      <a:gd name="connsiteX2" fmla="*/ 972508 w 8542300"/>
                      <a:gd name="connsiteY2" fmla="*/ 0 h 4399739"/>
                      <a:gd name="connsiteX3" fmla="*/ 1800454 w 8542300"/>
                      <a:gd name="connsiteY3" fmla="*/ 0 h 4399739"/>
                      <a:gd name="connsiteX4" fmla="*/ 2372131 w 8542300"/>
                      <a:gd name="connsiteY4" fmla="*/ 0 h 4399739"/>
                      <a:gd name="connsiteX5" fmla="*/ 2943808 w 8542300"/>
                      <a:gd name="connsiteY5" fmla="*/ 0 h 4399739"/>
                      <a:gd name="connsiteX6" fmla="*/ 3771754 w 8542300"/>
                      <a:gd name="connsiteY6" fmla="*/ 0 h 4399739"/>
                      <a:gd name="connsiteX7" fmla="*/ 4258008 w 8542300"/>
                      <a:gd name="connsiteY7" fmla="*/ 0 h 4399739"/>
                      <a:gd name="connsiteX8" fmla="*/ 5085954 w 8542300"/>
                      <a:gd name="connsiteY8" fmla="*/ 0 h 4399739"/>
                      <a:gd name="connsiteX9" fmla="*/ 5913900 w 8542300"/>
                      <a:gd name="connsiteY9" fmla="*/ 0 h 4399739"/>
                      <a:gd name="connsiteX10" fmla="*/ 6571000 w 8542300"/>
                      <a:gd name="connsiteY10" fmla="*/ 0 h 4399739"/>
                      <a:gd name="connsiteX11" fmla="*/ 7398946 w 8542300"/>
                      <a:gd name="connsiteY11" fmla="*/ 0 h 4399739"/>
                      <a:gd name="connsiteX12" fmla="*/ 7970623 w 8542300"/>
                      <a:gd name="connsiteY12" fmla="*/ 0 h 4399739"/>
                      <a:gd name="connsiteX13" fmla="*/ 8542300 w 8542300"/>
                      <a:gd name="connsiteY13" fmla="*/ 0 h 4399739"/>
                      <a:gd name="connsiteX14" fmla="*/ 8542300 w 8542300"/>
                      <a:gd name="connsiteY14" fmla="*/ 672532 h 4399739"/>
                      <a:gd name="connsiteX15" fmla="*/ 8542300 w 8542300"/>
                      <a:gd name="connsiteY15" fmla="*/ 1301066 h 4399739"/>
                      <a:gd name="connsiteX16" fmla="*/ 8542300 w 8542300"/>
                      <a:gd name="connsiteY16" fmla="*/ 1929600 h 4399739"/>
                      <a:gd name="connsiteX17" fmla="*/ 8542300 w 8542300"/>
                      <a:gd name="connsiteY17" fmla="*/ 2602131 h 4399739"/>
                      <a:gd name="connsiteX18" fmla="*/ 8542300 w 8542300"/>
                      <a:gd name="connsiteY18" fmla="*/ 3274663 h 4399739"/>
                      <a:gd name="connsiteX19" fmla="*/ 8542300 w 8542300"/>
                      <a:gd name="connsiteY19" fmla="*/ 4399739 h 4399739"/>
                      <a:gd name="connsiteX20" fmla="*/ 8141469 w 8542300"/>
                      <a:gd name="connsiteY20" fmla="*/ 4399739 h 4399739"/>
                      <a:gd name="connsiteX21" fmla="*/ 7313523 w 8542300"/>
                      <a:gd name="connsiteY21" fmla="*/ 4399739 h 4399739"/>
                      <a:gd name="connsiteX22" fmla="*/ 6656423 w 8542300"/>
                      <a:gd name="connsiteY22" fmla="*/ 4399739 h 4399739"/>
                      <a:gd name="connsiteX23" fmla="*/ 6170169 w 8542300"/>
                      <a:gd name="connsiteY23" fmla="*/ 4399739 h 4399739"/>
                      <a:gd name="connsiteX24" fmla="*/ 5513069 w 8542300"/>
                      <a:gd name="connsiteY24" fmla="*/ 4399739 h 4399739"/>
                      <a:gd name="connsiteX25" fmla="*/ 5112238 w 8542300"/>
                      <a:gd name="connsiteY25" fmla="*/ 4399739 h 4399739"/>
                      <a:gd name="connsiteX26" fmla="*/ 4711407 w 8542300"/>
                      <a:gd name="connsiteY26" fmla="*/ 4399739 h 4399739"/>
                      <a:gd name="connsiteX27" fmla="*/ 4054307 w 8542300"/>
                      <a:gd name="connsiteY27" fmla="*/ 4399739 h 4399739"/>
                      <a:gd name="connsiteX28" fmla="*/ 3568053 w 8542300"/>
                      <a:gd name="connsiteY28" fmla="*/ 4399739 h 4399739"/>
                      <a:gd name="connsiteX29" fmla="*/ 2825530 w 8542300"/>
                      <a:gd name="connsiteY29" fmla="*/ 4399739 h 4399739"/>
                      <a:gd name="connsiteX30" fmla="*/ 2339276 w 8542300"/>
                      <a:gd name="connsiteY30" fmla="*/ 4399739 h 4399739"/>
                      <a:gd name="connsiteX31" fmla="*/ 1596753 w 8542300"/>
                      <a:gd name="connsiteY31" fmla="*/ 4399739 h 4399739"/>
                      <a:gd name="connsiteX32" fmla="*/ 1195922 w 8542300"/>
                      <a:gd name="connsiteY32" fmla="*/ 4399739 h 4399739"/>
                      <a:gd name="connsiteX33" fmla="*/ 0 w 8542300"/>
                      <a:gd name="connsiteY33" fmla="*/ 4399739 h 4399739"/>
                      <a:gd name="connsiteX34" fmla="*/ 0 w 8542300"/>
                      <a:gd name="connsiteY34" fmla="*/ 3859200 h 4399739"/>
                      <a:gd name="connsiteX35" fmla="*/ 0 w 8542300"/>
                      <a:gd name="connsiteY35" fmla="*/ 3142671 h 4399739"/>
                      <a:gd name="connsiteX36" fmla="*/ 0 w 8542300"/>
                      <a:gd name="connsiteY36" fmla="*/ 2558134 h 4399739"/>
                      <a:gd name="connsiteX37" fmla="*/ 0 w 8542300"/>
                      <a:gd name="connsiteY37" fmla="*/ 1841605 h 4399739"/>
                      <a:gd name="connsiteX38" fmla="*/ 0 w 8542300"/>
                      <a:gd name="connsiteY38" fmla="*/ 1301066 h 4399739"/>
                      <a:gd name="connsiteX39" fmla="*/ 0 w 8542300"/>
                      <a:gd name="connsiteY39" fmla="*/ 804524 h 4399739"/>
                      <a:gd name="connsiteX40" fmla="*/ 0 w 8542300"/>
                      <a:gd name="connsiteY40" fmla="*/ 0 h 439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42300" h="4399739" extrusionOk="0">
                        <a:moveTo>
                          <a:pt x="0" y="0"/>
                        </a:moveTo>
                        <a:cubicBezTo>
                          <a:pt x="170653" y="26540"/>
                          <a:pt x="319163" y="-28282"/>
                          <a:pt x="571677" y="0"/>
                        </a:cubicBezTo>
                        <a:cubicBezTo>
                          <a:pt x="824191" y="28282"/>
                          <a:pt x="813150" y="-19826"/>
                          <a:pt x="972508" y="0"/>
                        </a:cubicBezTo>
                        <a:cubicBezTo>
                          <a:pt x="1131866" y="19826"/>
                          <a:pt x="1554743" y="9245"/>
                          <a:pt x="1800454" y="0"/>
                        </a:cubicBezTo>
                        <a:cubicBezTo>
                          <a:pt x="2046165" y="-9245"/>
                          <a:pt x="2108472" y="28037"/>
                          <a:pt x="2372131" y="0"/>
                        </a:cubicBezTo>
                        <a:cubicBezTo>
                          <a:pt x="2635790" y="-28037"/>
                          <a:pt x="2728574" y="8173"/>
                          <a:pt x="2943808" y="0"/>
                        </a:cubicBezTo>
                        <a:cubicBezTo>
                          <a:pt x="3159042" y="-8173"/>
                          <a:pt x="3476870" y="-20468"/>
                          <a:pt x="3771754" y="0"/>
                        </a:cubicBezTo>
                        <a:cubicBezTo>
                          <a:pt x="4066638" y="20468"/>
                          <a:pt x="4071025" y="23979"/>
                          <a:pt x="4258008" y="0"/>
                        </a:cubicBezTo>
                        <a:cubicBezTo>
                          <a:pt x="4444991" y="-23979"/>
                          <a:pt x="4728597" y="-20736"/>
                          <a:pt x="5085954" y="0"/>
                        </a:cubicBezTo>
                        <a:cubicBezTo>
                          <a:pt x="5443311" y="20736"/>
                          <a:pt x="5599571" y="-32687"/>
                          <a:pt x="5913900" y="0"/>
                        </a:cubicBezTo>
                        <a:cubicBezTo>
                          <a:pt x="6228229" y="32687"/>
                          <a:pt x="6390085" y="19106"/>
                          <a:pt x="6571000" y="0"/>
                        </a:cubicBezTo>
                        <a:cubicBezTo>
                          <a:pt x="6751915" y="-19106"/>
                          <a:pt x="7053944" y="21143"/>
                          <a:pt x="7398946" y="0"/>
                        </a:cubicBezTo>
                        <a:cubicBezTo>
                          <a:pt x="7743948" y="-21143"/>
                          <a:pt x="7723701" y="-21152"/>
                          <a:pt x="7970623" y="0"/>
                        </a:cubicBezTo>
                        <a:cubicBezTo>
                          <a:pt x="8217545" y="21152"/>
                          <a:pt x="8328689" y="-9072"/>
                          <a:pt x="8542300" y="0"/>
                        </a:cubicBezTo>
                        <a:cubicBezTo>
                          <a:pt x="8574734" y="321702"/>
                          <a:pt x="8567366" y="351767"/>
                          <a:pt x="8542300" y="672532"/>
                        </a:cubicBezTo>
                        <a:cubicBezTo>
                          <a:pt x="8517234" y="993297"/>
                          <a:pt x="8521862" y="1133791"/>
                          <a:pt x="8542300" y="1301066"/>
                        </a:cubicBezTo>
                        <a:cubicBezTo>
                          <a:pt x="8562738" y="1468341"/>
                          <a:pt x="8550930" y="1689160"/>
                          <a:pt x="8542300" y="1929600"/>
                        </a:cubicBezTo>
                        <a:cubicBezTo>
                          <a:pt x="8533670" y="2170040"/>
                          <a:pt x="8539959" y="2338077"/>
                          <a:pt x="8542300" y="2602131"/>
                        </a:cubicBezTo>
                        <a:cubicBezTo>
                          <a:pt x="8544641" y="2866185"/>
                          <a:pt x="8546022" y="3126422"/>
                          <a:pt x="8542300" y="3274663"/>
                        </a:cubicBezTo>
                        <a:cubicBezTo>
                          <a:pt x="8538578" y="3422904"/>
                          <a:pt x="8530680" y="4000802"/>
                          <a:pt x="8542300" y="4399739"/>
                        </a:cubicBezTo>
                        <a:cubicBezTo>
                          <a:pt x="8356538" y="4400315"/>
                          <a:pt x="8302323" y="4392250"/>
                          <a:pt x="8141469" y="4399739"/>
                        </a:cubicBezTo>
                        <a:cubicBezTo>
                          <a:pt x="7980615" y="4407228"/>
                          <a:pt x="7671069" y="4408311"/>
                          <a:pt x="7313523" y="4399739"/>
                        </a:cubicBezTo>
                        <a:cubicBezTo>
                          <a:pt x="6955977" y="4391167"/>
                          <a:pt x="6977646" y="4418717"/>
                          <a:pt x="6656423" y="4399739"/>
                        </a:cubicBezTo>
                        <a:cubicBezTo>
                          <a:pt x="6335200" y="4380761"/>
                          <a:pt x="6344543" y="4396009"/>
                          <a:pt x="6170169" y="4399739"/>
                        </a:cubicBezTo>
                        <a:cubicBezTo>
                          <a:pt x="5995795" y="4403469"/>
                          <a:pt x="5762543" y="4417830"/>
                          <a:pt x="5513069" y="4399739"/>
                        </a:cubicBezTo>
                        <a:cubicBezTo>
                          <a:pt x="5263595" y="4381648"/>
                          <a:pt x="5198006" y="4386914"/>
                          <a:pt x="5112238" y="4399739"/>
                        </a:cubicBezTo>
                        <a:cubicBezTo>
                          <a:pt x="5026470" y="4412564"/>
                          <a:pt x="4862454" y="4407909"/>
                          <a:pt x="4711407" y="4399739"/>
                        </a:cubicBezTo>
                        <a:cubicBezTo>
                          <a:pt x="4560360" y="4391569"/>
                          <a:pt x="4225497" y="4381476"/>
                          <a:pt x="4054307" y="4399739"/>
                        </a:cubicBezTo>
                        <a:cubicBezTo>
                          <a:pt x="3883117" y="4418002"/>
                          <a:pt x="3778096" y="4394122"/>
                          <a:pt x="3568053" y="4399739"/>
                        </a:cubicBezTo>
                        <a:cubicBezTo>
                          <a:pt x="3358010" y="4405356"/>
                          <a:pt x="3054266" y="4415662"/>
                          <a:pt x="2825530" y="4399739"/>
                        </a:cubicBezTo>
                        <a:cubicBezTo>
                          <a:pt x="2596794" y="4383816"/>
                          <a:pt x="2576414" y="4418942"/>
                          <a:pt x="2339276" y="4399739"/>
                        </a:cubicBezTo>
                        <a:cubicBezTo>
                          <a:pt x="2102138" y="4380536"/>
                          <a:pt x="1788366" y="4382763"/>
                          <a:pt x="1596753" y="4399739"/>
                        </a:cubicBezTo>
                        <a:cubicBezTo>
                          <a:pt x="1405140" y="4416715"/>
                          <a:pt x="1363746" y="4414159"/>
                          <a:pt x="1195922" y="4399739"/>
                        </a:cubicBezTo>
                        <a:cubicBezTo>
                          <a:pt x="1028098" y="4385319"/>
                          <a:pt x="453623" y="4402186"/>
                          <a:pt x="0" y="4399739"/>
                        </a:cubicBezTo>
                        <a:cubicBezTo>
                          <a:pt x="-18011" y="4274078"/>
                          <a:pt x="-26346" y="3995750"/>
                          <a:pt x="0" y="3859200"/>
                        </a:cubicBezTo>
                        <a:cubicBezTo>
                          <a:pt x="26346" y="3722650"/>
                          <a:pt x="-22717" y="3401748"/>
                          <a:pt x="0" y="3142671"/>
                        </a:cubicBezTo>
                        <a:cubicBezTo>
                          <a:pt x="22717" y="2883594"/>
                          <a:pt x="-20234" y="2821914"/>
                          <a:pt x="0" y="2558134"/>
                        </a:cubicBezTo>
                        <a:cubicBezTo>
                          <a:pt x="20234" y="2294354"/>
                          <a:pt x="18418" y="2096529"/>
                          <a:pt x="0" y="1841605"/>
                        </a:cubicBezTo>
                        <a:cubicBezTo>
                          <a:pt x="-18418" y="1586681"/>
                          <a:pt x="-22092" y="1540951"/>
                          <a:pt x="0" y="1301066"/>
                        </a:cubicBezTo>
                        <a:cubicBezTo>
                          <a:pt x="22092" y="1061181"/>
                          <a:pt x="9540" y="909680"/>
                          <a:pt x="0" y="804524"/>
                        </a:cubicBezTo>
                        <a:cubicBezTo>
                          <a:pt x="-9540" y="699368"/>
                          <a:pt x="29421" y="40109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0">
            <a:extLst>
              <a:ext uri="{FF2B5EF4-FFF2-40B4-BE49-F238E27FC236}">
                <a16:creationId xmlns:a16="http://schemas.microsoft.com/office/drawing/2014/main" id="{615009D8-8E72-AB3A-ADD7-D770FC411D30}"/>
              </a:ext>
            </a:extLst>
          </p:cNvPr>
          <p:cNvSpPr txBox="1"/>
          <p:nvPr/>
        </p:nvSpPr>
        <p:spPr>
          <a:xfrm>
            <a:off x="2383195" y="4555020"/>
            <a:ext cx="1834186" cy="807913"/>
          </a:xfrm>
          <a:prstGeom prst="rect">
            <a:avLst/>
          </a:prstGeom>
        </p:spPr>
        <p:txBody>
          <a:bodyPr wrap="square" lIns="0" tIns="0" rIns="0" bIns="0" rtlCol="0" anchor="t">
            <a:spAutoFit/>
          </a:bodyPr>
          <a:lstStyle/>
          <a:p>
            <a:pPr algn="ctr" defTabSz="896203">
              <a:lnSpc>
                <a:spcPts val="1764"/>
              </a:lnSpc>
              <a:spcAft>
                <a:spcPts val="486"/>
              </a:spcAft>
            </a:pPr>
            <a:r>
              <a:rPr lang="en-US" sz="1470" kern="1200" spc="-58">
                <a:solidFill>
                  <a:schemeClr val="tx1"/>
                </a:solidFill>
                <a:latin typeface="Open Sans"/>
                <a:ea typeface="+mn-ea"/>
                <a:cs typeface="+mn-cs"/>
              </a:rPr>
              <a:t>Sathsarani B.A.D.A</a:t>
            </a:r>
          </a:p>
          <a:p>
            <a:pPr algn="ctr" defTabSz="896203">
              <a:lnSpc>
                <a:spcPts val="1764"/>
              </a:lnSpc>
              <a:spcAft>
                <a:spcPts val="486"/>
              </a:spcAft>
            </a:pPr>
            <a:r>
              <a:rPr lang="en-US" sz="1470" kern="1200" spc="-58">
                <a:solidFill>
                  <a:schemeClr val="tx1"/>
                </a:solidFill>
                <a:latin typeface="Open Sans"/>
                <a:ea typeface="+mn-ea"/>
                <a:cs typeface="+mn-cs"/>
              </a:rPr>
              <a:t>IT20160098</a:t>
            </a:r>
          </a:p>
          <a:p>
            <a:pPr algn="ctr">
              <a:lnSpc>
                <a:spcPts val="1680"/>
              </a:lnSpc>
              <a:spcAft>
                <a:spcPts val="600"/>
              </a:spcAft>
            </a:pPr>
            <a:endParaRPr lang="en-US" sz="1500" spc="-59" dirty="0">
              <a:latin typeface="Open Sans"/>
            </a:endParaRPr>
          </a:p>
        </p:txBody>
      </p:sp>
      <p:sp>
        <p:nvSpPr>
          <p:cNvPr id="13" name="TextBox 21">
            <a:extLst>
              <a:ext uri="{FF2B5EF4-FFF2-40B4-BE49-F238E27FC236}">
                <a16:creationId xmlns:a16="http://schemas.microsoft.com/office/drawing/2014/main" id="{6A516643-9359-D647-01EC-821080B0B122}"/>
              </a:ext>
            </a:extLst>
          </p:cNvPr>
          <p:cNvSpPr txBox="1"/>
          <p:nvPr/>
        </p:nvSpPr>
        <p:spPr>
          <a:xfrm>
            <a:off x="4301025" y="4563055"/>
            <a:ext cx="1693337" cy="457456"/>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a:solidFill>
                  <a:schemeClr val="tx1"/>
                </a:solidFill>
                <a:latin typeface="Open Sans"/>
                <a:ea typeface="+mn-ea"/>
                <a:cs typeface="+mn-cs"/>
              </a:rPr>
              <a:t>Dias S.T.D </a:t>
            </a:r>
            <a:r>
              <a:rPr lang="en-US" sz="1470" kern="1200" spc="-58">
                <a:solidFill>
                  <a:schemeClr val="tx1"/>
                </a:solidFill>
                <a:latin typeface="Open Sans"/>
                <a:ea typeface="+mn-ea"/>
                <a:cs typeface="+mn-cs"/>
              </a:rPr>
              <a:t>IT20247836</a:t>
            </a:r>
            <a:endParaRPr lang="en-US" sz="1500" spc="-59">
              <a:latin typeface="Open Sans"/>
            </a:endParaRPr>
          </a:p>
        </p:txBody>
      </p:sp>
      <p:sp>
        <p:nvSpPr>
          <p:cNvPr id="15" name="TextBox 22">
            <a:extLst>
              <a:ext uri="{FF2B5EF4-FFF2-40B4-BE49-F238E27FC236}">
                <a16:creationId xmlns:a16="http://schemas.microsoft.com/office/drawing/2014/main" id="{BD976765-C922-07E7-A194-5ED8F50DE8C3}"/>
              </a:ext>
            </a:extLst>
          </p:cNvPr>
          <p:cNvSpPr txBox="1"/>
          <p:nvPr/>
        </p:nvSpPr>
        <p:spPr>
          <a:xfrm>
            <a:off x="6012428" y="4566201"/>
            <a:ext cx="1681004" cy="512387"/>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a:solidFill>
                  <a:schemeClr val="tx1"/>
                </a:solidFill>
                <a:latin typeface="Open Sans"/>
                <a:ea typeface="+mn-ea"/>
                <a:cs typeface="+mn-cs"/>
              </a:rPr>
              <a:t>Liyanage A.L.D.K.S.</a:t>
            </a:r>
          </a:p>
          <a:p>
            <a:pPr algn="ctr" defTabSz="896203">
              <a:lnSpc>
                <a:spcPts val="1764"/>
              </a:lnSpc>
              <a:spcAft>
                <a:spcPts val="486"/>
              </a:spcAft>
            </a:pPr>
            <a:r>
              <a:rPr lang="en-US" sz="1470" kern="1200" spc="-58">
                <a:solidFill>
                  <a:schemeClr val="tx1"/>
                </a:solidFill>
                <a:latin typeface="Open Sans"/>
                <a:ea typeface="+mn-ea"/>
                <a:cs typeface="+mn-cs"/>
              </a:rPr>
              <a:t>IT20146474</a:t>
            </a:r>
            <a:endParaRPr lang="en-US" sz="1500" spc="-59">
              <a:latin typeface="Open Sans"/>
            </a:endParaRPr>
          </a:p>
        </p:txBody>
      </p:sp>
      <p:sp>
        <p:nvSpPr>
          <p:cNvPr id="16" name="TextBox 23">
            <a:extLst>
              <a:ext uri="{FF2B5EF4-FFF2-40B4-BE49-F238E27FC236}">
                <a16:creationId xmlns:a16="http://schemas.microsoft.com/office/drawing/2014/main" id="{290BAE32-5E6E-DCC7-E0DB-80FB11309EBA}"/>
              </a:ext>
            </a:extLst>
          </p:cNvPr>
          <p:cNvSpPr txBox="1"/>
          <p:nvPr/>
        </p:nvSpPr>
        <p:spPr>
          <a:xfrm>
            <a:off x="7851728" y="4535589"/>
            <a:ext cx="1903918" cy="512387"/>
          </a:xfrm>
          <a:prstGeom prst="rect">
            <a:avLst/>
          </a:prstGeom>
        </p:spPr>
        <p:txBody>
          <a:bodyPr wrap="square" lIns="0" tIns="0" rIns="0" bIns="0" rtlCol="0" anchor="t">
            <a:spAutoFit/>
          </a:bodyPr>
          <a:lstStyle/>
          <a:p>
            <a:pPr algn="ctr" defTabSz="896203">
              <a:lnSpc>
                <a:spcPts val="1764"/>
              </a:lnSpc>
              <a:spcAft>
                <a:spcPts val="486"/>
              </a:spcAft>
            </a:pPr>
            <a:r>
              <a:rPr lang="en-US" sz="1470" kern="1200" spc="-57" dirty="0" err="1">
                <a:solidFill>
                  <a:schemeClr val="tx1"/>
                </a:solidFill>
                <a:latin typeface="Open Sans"/>
                <a:ea typeface="+mn-ea"/>
                <a:cs typeface="+mn-cs"/>
              </a:rPr>
              <a:t>Nayanananda</a:t>
            </a:r>
            <a:r>
              <a:rPr lang="en-US" sz="1470" kern="1200" spc="-57" dirty="0">
                <a:solidFill>
                  <a:schemeClr val="tx1"/>
                </a:solidFill>
                <a:latin typeface="Open Sans"/>
                <a:ea typeface="+mn-ea"/>
                <a:cs typeface="+mn-cs"/>
              </a:rPr>
              <a:t> W.A.K.D</a:t>
            </a:r>
          </a:p>
          <a:p>
            <a:pPr algn="ctr" defTabSz="896203">
              <a:lnSpc>
                <a:spcPts val="1764"/>
              </a:lnSpc>
              <a:spcAft>
                <a:spcPts val="486"/>
              </a:spcAft>
            </a:pPr>
            <a:r>
              <a:rPr lang="en-US" sz="1470" kern="1200" spc="-58" dirty="0">
                <a:solidFill>
                  <a:schemeClr val="tx1"/>
                </a:solidFill>
                <a:latin typeface="Open Sans"/>
                <a:ea typeface="+mn-ea"/>
                <a:cs typeface="+mn-cs"/>
              </a:rPr>
              <a:t>IT20237622</a:t>
            </a:r>
            <a:endParaRPr lang="en-US" sz="1500" spc="-59" dirty="0">
              <a:latin typeface="Open Sans"/>
            </a:endParaRPr>
          </a:p>
        </p:txBody>
      </p:sp>
      <p:pic>
        <p:nvPicPr>
          <p:cNvPr id="17" name="Picture 16" descr="A person with long hair&#10;&#10;Description automatically generated with low confidence">
            <a:extLst>
              <a:ext uri="{FF2B5EF4-FFF2-40B4-BE49-F238E27FC236}">
                <a16:creationId xmlns:a16="http://schemas.microsoft.com/office/drawing/2014/main" id="{DA81A21F-8F48-2E1C-24E9-E3D5B4F0E3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59393" y="2644701"/>
            <a:ext cx="1850768" cy="1653217"/>
          </a:xfrm>
          <a:prstGeom prst="rect">
            <a:avLst/>
          </a:prstGeom>
        </p:spPr>
      </p:pic>
      <p:pic>
        <p:nvPicPr>
          <p:cNvPr id="18" name="Picture 17" descr="A person wearing glasses&#10;&#10;Description automatically generated with medium confidence">
            <a:extLst>
              <a:ext uri="{FF2B5EF4-FFF2-40B4-BE49-F238E27FC236}">
                <a16:creationId xmlns:a16="http://schemas.microsoft.com/office/drawing/2014/main" id="{CBA8CC79-0CE1-C487-5008-69EA920F57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02117" y="2644700"/>
            <a:ext cx="1834185" cy="1653217"/>
          </a:xfrm>
          <a:prstGeom prst="rect">
            <a:avLst/>
          </a:prstGeom>
          <a:ln>
            <a:noFill/>
          </a:ln>
          <a:effectLst>
            <a:outerShdw blurRad="292100" dist="139700" dir="2700000" algn="tl" rotWithShape="0">
              <a:srgbClr val="333333">
                <a:alpha val="65000"/>
              </a:srgbClr>
            </a:outerShdw>
          </a:effectLst>
        </p:spPr>
      </p:pic>
      <p:pic>
        <p:nvPicPr>
          <p:cNvPr id="20" name="Picture 19" descr="Graphical user interface, application&#10;&#10;Description automatically generated">
            <a:extLst>
              <a:ext uri="{FF2B5EF4-FFF2-40B4-BE49-F238E27FC236}">
                <a16:creationId xmlns:a16="http://schemas.microsoft.com/office/drawing/2014/main" id="{351AC308-6FD8-046A-C6B4-E57BC09922A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4841" y="2599181"/>
            <a:ext cx="1428908" cy="1698738"/>
          </a:xfrm>
          <a:prstGeom prst="rect">
            <a:avLst/>
          </a:prstGeom>
        </p:spPr>
      </p:pic>
      <p:sp>
        <p:nvSpPr>
          <p:cNvPr id="21" name="TextBox 17">
            <a:extLst>
              <a:ext uri="{FF2B5EF4-FFF2-40B4-BE49-F238E27FC236}">
                <a16:creationId xmlns:a16="http://schemas.microsoft.com/office/drawing/2014/main" id="{C3F53B31-56F5-9415-E501-CA87395E669F}"/>
              </a:ext>
            </a:extLst>
          </p:cNvPr>
          <p:cNvSpPr txBox="1"/>
          <p:nvPr/>
        </p:nvSpPr>
        <p:spPr>
          <a:xfrm>
            <a:off x="3847709" y="1377095"/>
            <a:ext cx="5488563" cy="920787"/>
          </a:xfrm>
          <a:prstGeom prst="rect">
            <a:avLst/>
          </a:prstGeom>
        </p:spPr>
        <p:txBody>
          <a:bodyPr lIns="0" tIns="0" rIns="0" bIns="0" rtlCol="0" anchor="t">
            <a:spAutoFit/>
          </a:bodyPr>
          <a:lstStyle/>
          <a:p>
            <a:pPr defTabSz="896203">
              <a:lnSpc>
                <a:spcPts val="6986"/>
              </a:lnSpc>
              <a:spcAft>
                <a:spcPts val="486"/>
              </a:spcAft>
            </a:pPr>
            <a:r>
              <a:rPr lang="en-US" sz="6665" kern="1200" spc="-258">
                <a:solidFill>
                  <a:schemeClr val="tx1"/>
                </a:solidFill>
                <a:latin typeface="Open Sans Bold"/>
                <a:ea typeface="+mn-ea"/>
                <a:cs typeface="+mn-cs"/>
              </a:rPr>
              <a:t>OUR TEAM</a:t>
            </a:r>
            <a:endParaRPr lang="en-US" sz="6800" spc="-263">
              <a:latin typeface="Open Sans Bold"/>
            </a:endParaRPr>
          </a:p>
        </p:txBody>
      </p:sp>
      <p:pic>
        <p:nvPicPr>
          <p:cNvPr id="5" name="Picture 4" descr="A person smiling at camera&#10;&#10;Description automatically generated">
            <a:extLst>
              <a:ext uri="{FF2B5EF4-FFF2-40B4-BE49-F238E27FC236}">
                <a16:creationId xmlns:a16="http://schemas.microsoft.com/office/drawing/2014/main" id="{F8FA2FDF-7D78-4DB0-931F-2DBAB2502C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14447" y="2582075"/>
            <a:ext cx="1534353" cy="1698738"/>
          </a:xfrm>
          <a:prstGeom prst="rect">
            <a:avLst/>
          </a:prstGeom>
        </p:spPr>
      </p:pic>
    </p:spTree>
    <p:extLst>
      <p:ext uri="{BB962C8B-B14F-4D97-AF65-F5344CB8AC3E}">
        <p14:creationId xmlns:p14="http://schemas.microsoft.com/office/powerpoint/2010/main" val="328191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EB2FD1-17F7-4D1C-1712-728D7F583DFF}"/>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300" b="1" kern="1200">
                <a:solidFill>
                  <a:schemeClr val="tx1"/>
                </a:solidFill>
                <a:latin typeface="+mj-lt"/>
                <a:ea typeface="+mj-ea"/>
                <a:cs typeface="+mj-cs"/>
              </a:rPr>
              <a:t>Completion for final presentation</a:t>
            </a:r>
          </a:p>
        </p:txBody>
      </p:sp>
      <p:sp>
        <p:nvSpPr>
          <p:cNvPr id="37" name="Oval 3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5" name="Content Placeholder 2">
            <a:extLst>
              <a:ext uri="{FF2B5EF4-FFF2-40B4-BE49-F238E27FC236}">
                <a16:creationId xmlns:a16="http://schemas.microsoft.com/office/drawing/2014/main" id="{423028F3-AE51-6E0E-0301-D79C908D7A36}"/>
              </a:ext>
            </a:extLst>
          </p:cNvPr>
          <p:cNvSpPr txBox="1">
            <a:spLocks/>
          </p:cNvSpPr>
          <p:nvPr/>
        </p:nvSpPr>
        <p:spPr>
          <a:xfrm>
            <a:off x="6695359" y="2990818"/>
            <a:ext cx="4158031"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pc="305">
                <a:solidFill>
                  <a:schemeClr val="tx1">
                    <a:alpha val="80000"/>
                  </a:schemeClr>
                </a:solidFill>
              </a:rPr>
              <a:t>Completed the supportive voice bot with multilingual languages</a:t>
            </a:r>
          </a:p>
          <a:p>
            <a:endParaRPr lang="en-US" sz="2000" spc="305">
              <a:solidFill>
                <a:schemeClr val="tx1">
                  <a:alpha val="80000"/>
                </a:schemeClr>
              </a:solidFill>
            </a:endParaRPr>
          </a:p>
          <a:p>
            <a:pPr marL="0"/>
            <a:endParaRPr lang="en-US" sz="2000">
              <a:solidFill>
                <a:schemeClr val="tx1">
                  <a:alpha val="80000"/>
                </a:schemeClr>
              </a:solidFill>
            </a:endParaRPr>
          </a:p>
        </p:txBody>
      </p:sp>
      <p:sp>
        <p:nvSpPr>
          <p:cNvPr id="4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a:solidFill>
                  <a:schemeClr val="tx1">
                    <a:alpha val="60000"/>
                  </a:schemeClr>
                </a:solidFill>
              </a:rPr>
              <a:pPr>
                <a:spcAft>
                  <a:spcPts val="600"/>
                </a:spcAft>
              </a:pPr>
              <a:t>11/6/2023</a:t>
            </a:fld>
            <a:endParaRPr lang="en-US">
              <a:solidFill>
                <a:schemeClr val="tx1">
                  <a:alpha val="6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solidFill>
                  <a:schemeClr val="tx1">
                    <a:alpha val="60000"/>
                  </a:schemeClr>
                </a:solidFill>
              </a:rPr>
              <a:pPr>
                <a:spcAft>
                  <a:spcPts val="600"/>
                </a:spcAft>
              </a:pPr>
              <a:t>20</a:t>
            </a:fld>
            <a:endParaRPr lang="en-US">
              <a:solidFill>
                <a:schemeClr val="tx1">
                  <a:alpha val="60000"/>
                </a:schemeClr>
              </a:solidFill>
            </a:endParaRPr>
          </a:p>
        </p:txBody>
      </p:sp>
      <p:cxnSp>
        <p:nvCxnSpPr>
          <p:cNvPr id="45" name="Straight Connector 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528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sp>
        <p:nvSpPr>
          <p:cNvPr id="4" name="TextBox 3">
            <a:extLst>
              <a:ext uri="{FF2B5EF4-FFF2-40B4-BE49-F238E27FC236}">
                <a16:creationId xmlns:a16="http://schemas.microsoft.com/office/drawing/2014/main" id="{2F5FE6BD-D879-2CC1-555F-7F1EB9C3F8CA}"/>
              </a:ext>
            </a:extLst>
          </p:cNvPr>
          <p:cNvSpPr txBox="1"/>
          <p:nvPr/>
        </p:nvSpPr>
        <p:spPr>
          <a:xfrm>
            <a:off x="1143000" y="1447800"/>
            <a:ext cx="10515600" cy="5632311"/>
          </a:xfrm>
          <a:prstGeom prst="rect">
            <a:avLst/>
          </a:prstGeom>
          <a:noFill/>
        </p:spPr>
        <p:txBody>
          <a:bodyPr wrap="square" rtlCol="0">
            <a:spAutoFit/>
          </a:bodyPr>
          <a:lstStyle/>
          <a:p>
            <a:r>
              <a:rPr lang="en-US" dirty="0"/>
              <a:t>[1] "Customer Service Automation: Better CX thanks to AI Voice Bots. (2021).," Retrieved 18 October </a:t>
            </a:r>
          </a:p>
          <a:p>
            <a:r>
              <a:rPr lang="en-US" dirty="0"/>
              <a:t>2021,. [Online]. Available: https://talkie.ai/voice-ai-for-customer-service-automation/.</a:t>
            </a:r>
          </a:p>
          <a:p>
            <a:endParaRPr lang="en-US" dirty="0"/>
          </a:p>
          <a:p>
            <a:r>
              <a:rPr lang="en-US" dirty="0"/>
              <a:t>[2]https://www.researchgate.net/publication/322418348_NextGeneration_of_Virtual_Personal_Assistants_Microsoft_Cortana_Apple_Siri_Amazon_ </a:t>
            </a:r>
            <a:r>
              <a:rPr lang="en-US" dirty="0" err="1"/>
              <a:t>Alexa_and_Google_Home</a:t>
            </a:r>
            <a:r>
              <a:rPr lang="en-US" dirty="0"/>
              <a:t>, (2021). Retrieved 5 October 2021, from . </a:t>
            </a:r>
          </a:p>
          <a:p>
            <a:endParaRPr lang="en-US" dirty="0"/>
          </a:p>
          <a:p>
            <a:r>
              <a:rPr lang="en-US" dirty="0"/>
              <a:t>[3] S. V. A. Abhishek Joshi, PERSONALIZED DESKTOP APP BASED INTERACTIVE, Uttaranchal University, </a:t>
            </a:r>
          </a:p>
          <a:p>
            <a:r>
              <a:rPr lang="en-US" dirty="0"/>
              <a:t>Dehradun-248007Uttarakhand, India, 2022</a:t>
            </a:r>
          </a:p>
          <a:p>
            <a:endParaRPr lang="en-US" dirty="0"/>
          </a:p>
          <a:p>
            <a:r>
              <a:rPr lang="en-US" dirty="0"/>
              <a:t>[4] "Bhalla, K., </a:t>
            </a:r>
            <a:r>
              <a:rPr lang="en-US" dirty="0" err="1"/>
              <a:t>Koundal</a:t>
            </a:r>
            <a:r>
              <a:rPr lang="en-US" dirty="0"/>
              <a:t>, D., Sharma, B., Hu, Y.C. and </a:t>
            </a:r>
            <a:r>
              <a:rPr lang="en-US" dirty="0" err="1"/>
              <a:t>Zaguia</a:t>
            </a:r>
            <a:r>
              <a:rPr lang="en-US" dirty="0"/>
              <a:t>, A., 2022. A fuzzy convolutional neural </a:t>
            </a:r>
          </a:p>
          <a:p>
            <a:r>
              <a:rPr lang="en-US" dirty="0"/>
              <a:t>network for enhancing multi-focus image fusion. Journal of Visual Communication and Image </a:t>
            </a:r>
          </a:p>
          <a:p>
            <a:r>
              <a:rPr lang="en-US" dirty="0"/>
              <a:t>Representation, 84, p.103485". </a:t>
            </a:r>
          </a:p>
          <a:p>
            <a:endParaRPr lang="en-US" dirty="0"/>
          </a:p>
          <a:p>
            <a:r>
              <a:rPr lang="en-US" dirty="0"/>
              <a:t>[5] "Ramya, G., Priya, G.M., Subrata, C., Kim, D., Tran, D.T., &amp; Le, A.N. (2021). A Review on Various </a:t>
            </a:r>
          </a:p>
          <a:p>
            <a:r>
              <a:rPr lang="en-US" dirty="0"/>
              <a:t>Applications of Reputation Based Trust Management. International Journal of Interactive Mobile </a:t>
            </a:r>
          </a:p>
          <a:p>
            <a:r>
              <a:rPr lang="en-US" dirty="0"/>
              <a:t>Technologies (</a:t>
            </a:r>
            <a:r>
              <a:rPr lang="en-US" dirty="0" err="1"/>
              <a:t>ijim</a:t>
            </a:r>
            <a:r>
              <a:rPr lang="en-US" dirty="0"/>
              <a:t>), 15, 87-102“</a:t>
            </a:r>
          </a:p>
          <a:p>
            <a:endParaRPr lang="en-US" dirty="0"/>
          </a:p>
          <a:p>
            <a:endParaRPr lang="en-US" dirty="0"/>
          </a:p>
          <a:p>
            <a:endParaRPr lang="en-US" dirty="0"/>
          </a:p>
          <a:p>
            <a:endParaRPr lang="en-US" dirty="0"/>
          </a:p>
        </p:txBody>
      </p:sp>
      <p:sp>
        <p:nvSpPr>
          <p:cNvPr id="6" name="TextBox 22">
            <a:extLst>
              <a:ext uri="{FF2B5EF4-FFF2-40B4-BE49-F238E27FC236}">
                <a16:creationId xmlns:a16="http://schemas.microsoft.com/office/drawing/2014/main" id="{DE65DE56-273D-A3AB-0A49-A412F6BDD662}"/>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852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439298" y="3008376"/>
            <a:ext cx="4390501" cy="1216152"/>
          </a:xfrm>
        </p:spPr>
        <p:txBody>
          <a:bodyPr vert="horz" lIns="91440" tIns="45720" rIns="91440" bIns="45720" rtlCol="0" anchor="b">
            <a:normAutofit/>
          </a:bodyPr>
          <a:lstStyle/>
          <a:p>
            <a:pPr algn="ctr">
              <a:lnSpc>
                <a:spcPts val="2700"/>
              </a:lnSpc>
            </a:pPr>
            <a:r>
              <a:rPr lang="en-US" sz="5400" spc="-87" dirty="0">
                <a:latin typeface="Open Sans"/>
              </a:rPr>
              <a:t>Dias S.T.D</a:t>
            </a:r>
            <a:endParaRPr lang="en-US" sz="5400" spc="-89" dirty="0">
              <a:latin typeface="Open Sans"/>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IT20247836  </a:t>
            </a:r>
          </a:p>
          <a:p>
            <a:r>
              <a:rPr lang="en-US" sz="2400"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pic>
        <p:nvPicPr>
          <p:cNvPr id="2" name="Picture 1" descr="A person wearing glasses&#10;&#10;Description automatically generated with medium confidence">
            <a:extLst>
              <a:ext uri="{FF2B5EF4-FFF2-40B4-BE49-F238E27FC236}">
                <a16:creationId xmlns:a16="http://schemas.microsoft.com/office/drawing/2014/main" id="{D95CC49C-ACC6-A796-5953-FE9190357D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672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Icon&#10;&#10;Description automatically generated">
            <a:extLst>
              <a:ext uri="{FF2B5EF4-FFF2-40B4-BE49-F238E27FC236}">
                <a16:creationId xmlns:a16="http://schemas.microsoft.com/office/drawing/2014/main" id="{370FEF68-4E47-9562-9F51-F1E351F7DF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1752600"/>
            <a:ext cx="3115165" cy="3115165"/>
          </a:xfrm>
          <a:prstGeom prst="rect">
            <a:avLst/>
          </a:prstGeom>
        </p:spPr>
      </p:pic>
      <p:sp>
        <p:nvSpPr>
          <p:cNvPr id="3" name="TextBox 13">
            <a:extLst>
              <a:ext uri="{FF2B5EF4-FFF2-40B4-BE49-F238E27FC236}">
                <a16:creationId xmlns:a16="http://schemas.microsoft.com/office/drawing/2014/main" id="{BAF2D40D-C57E-8622-6BBD-4B2A24B68047}"/>
              </a:ext>
            </a:extLst>
          </p:cNvPr>
          <p:cNvSpPr txBox="1"/>
          <p:nvPr/>
        </p:nvSpPr>
        <p:spPr>
          <a:xfrm>
            <a:off x="3726320" y="350520"/>
            <a:ext cx="7564737" cy="1402080"/>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5400" b="0" i="0" baseline="0" dirty="0">
                <a:effectLst/>
                <a:latin typeface="Open Sans" panose="020B0606030504020204" pitchFamily="34" charset="0"/>
                <a:ea typeface="Open Sans" panose="020B0606030504020204" pitchFamily="34" charset="0"/>
                <a:cs typeface="Open Sans" panose="020B0606030504020204" pitchFamily="34" charset="0"/>
              </a:rPr>
              <a:t>Virtual tutor and Voice based simple calculator</a:t>
            </a:r>
            <a:endParaRPr lang="en-US" sz="5400" spc="-263"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extBox 14">
            <a:extLst>
              <a:ext uri="{FF2B5EF4-FFF2-40B4-BE49-F238E27FC236}">
                <a16:creationId xmlns:a16="http://schemas.microsoft.com/office/drawing/2014/main" id="{A10C9E9C-32C2-114E-1756-902D19E86E29}"/>
              </a:ext>
            </a:extLst>
          </p:cNvPr>
          <p:cNvGraphicFramePr/>
          <p:nvPr>
            <p:extLst>
              <p:ext uri="{D42A27DB-BD31-4B8C-83A1-F6EECF244321}">
                <p14:modId xmlns:p14="http://schemas.microsoft.com/office/powerpoint/2010/main" val="1942930301"/>
              </p:ext>
            </p:extLst>
          </p:nvPr>
        </p:nvGraphicFramePr>
        <p:xfrm>
          <a:off x="3810000" y="1845760"/>
          <a:ext cx="8077200" cy="455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22">
            <a:extLst>
              <a:ext uri="{FF2B5EF4-FFF2-40B4-BE49-F238E27FC236}">
                <a16:creationId xmlns:a16="http://schemas.microsoft.com/office/drawing/2014/main" id="{1E3D7BD8-B9F2-0961-3A31-3CE73642F316}"/>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0202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3435531"/>
          </a:xfrm>
          <a:prstGeom prst="rect">
            <a:avLst/>
          </a:prstGeom>
        </p:spPr>
        <p:txBody>
          <a:bodyPr vert="horz" lIns="91440" tIns="45720" rIns="91440" bIns="45720" rtlCol="0" anchor="ctr">
            <a:normAutofit/>
          </a:bodyPr>
          <a:lstStyle/>
          <a:p>
            <a:pPr marL="342900" indent="-342900">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“Bangla Speech Recognition in Voice Input Speech Output (VISO) Calculator” In here, voice command supported calculator is helpful to people who are not able to see or use their hands </a:t>
            </a:r>
          </a:p>
          <a:p>
            <a:pPr marL="342900" indent="-342900">
              <a:buFont typeface="Wingdings" panose="05000000000000000000" pitchFamily="2" charset="2"/>
              <a:buChar char="Ø"/>
            </a:pPr>
            <a:endPar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a:t>
            </a: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Calculator for Blind with Self Correction Feature</a:t>
            </a: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 In hear it contains the accessibility mode in the UI design </a:t>
            </a:r>
          </a:p>
          <a:p>
            <a:pPr marL="342900" indent="-342900">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22">
            <a:extLst>
              <a:ext uri="{FF2B5EF4-FFF2-40B4-BE49-F238E27FC236}">
                <a16:creationId xmlns:a16="http://schemas.microsoft.com/office/drawing/2014/main" id="{7F364F20-38E0-C0B4-AC16-F54C3B254DE8}"/>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2150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419366" y="2286000"/>
            <a:ext cx="5952188" cy="2871748"/>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visual impaired learners can meet a tutor for learning support?</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the simple calculations easier for the visually impaired students ?</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36E84602-94BA-B0B8-C577-F9853F05C0FE}"/>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268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a:extLst>
              <a:ext uri="{FF2B5EF4-FFF2-40B4-BE49-F238E27FC236}">
                <a16:creationId xmlns:a16="http://schemas.microsoft.com/office/drawing/2014/main" id="{07AF1952-3003-AA07-3C6D-6B4878626560}"/>
              </a:ext>
            </a:extLst>
          </p:cNvPr>
          <p:cNvGrpSpPr/>
          <p:nvPr/>
        </p:nvGrpSpPr>
        <p:grpSpPr>
          <a:xfrm>
            <a:off x="7574438" y="820"/>
            <a:ext cx="4639713" cy="3541006"/>
            <a:chOff x="0" y="0"/>
            <a:chExt cx="9279426" cy="7082012"/>
          </a:xfrm>
        </p:grpSpPr>
        <p:sp>
          <p:nvSpPr>
            <p:cNvPr id="32" name="Freeform 4">
              <a:extLst>
                <a:ext uri="{FF2B5EF4-FFF2-40B4-BE49-F238E27FC236}">
                  <a16:creationId xmlns:a16="http://schemas.microsoft.com/office/drawing/2014/main" id="{7320AD24-6DB1-FB3F-7972-CA9D9089BD2F}"/>
                </a:ext>
              </a:extLst>
            </p:cNvPr>
            <p:cNvSpPr/>
            <p:nvPr/>
          </p:nvSpPr>
          <p:spPr>
            <a:xfrm>
              <a:off x="0" y="0"/>
              <a:ext cx="9279382" cy="7082028"/>
            </a:xfrm>
            <a:custGeom>
              <a:avLst/>
              <a:gdLst/>
              <a:ahLst/>
              <a:cxnLst/>
              <a:rect l="l" t="t" r="r" b="b"/>
              <a:pathLst>
                <a:path w="9279382" h="7082028">
                  <a:moveTo>
                    <a:pt x="9279382" y="3626104"/>
                  </a:moveTo>
                  <a:lnTo>
                    <a:pt x="4528185" y="0"/>
                  </a:lnTo>
                  <a:lnTo>
                    <a:pt x="0" y="0"/>
                  </a:lnTo>
                  <a:lnTo>
                    <a:pt x="9279382" y="7082028"/>
                  </a:lnTo>
                  <a:close/>
                </a:path>
              </a:pathLst>
            </a:custGeom>
            <a:solidFill>
              <a:srgbClr val="F2F2F2"/>
            </a:solidFill>
          </p:spPr>
          <p:txBody>
            <a:bodyPr/>
            <a:lstStyle/>
            <a:p>
              <a:endParaRPr lang="en-US"/>
            </a:p>
          </p:txBody>
        </p:sp>
      </p:grpSp>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a:t>
            </a:r>
            <a:r>
              <a:rPr lang="en-US" sz="5000" spc="-175" dirty="0">
                <a:solidFill>
                  <a:srgbClr val="00194C"/>
                </a:solidFill>
                <a:latin typeface="Open Sans Bold"/>
              </a:rPr>
              <a:t> </a:t>
            </a:r>
            <a:r>
              <a:rPr lang="en-US" sz="5000" spc="-175" dirty="0">
                <a:latin typeface="Open Sans Bold"/>
              </a:rPr>
              <a:t>Gap</a:t>
            </a:r>
          </a:p>
        </p:txBody>
      </p:sp>
      <p:grpSp>
        <p:nvGrpSpPr>
          <p:cNvPr id="33" name="Group 6">
            <a:extLst>
              <a:ext uri="{FF2B5EF4-FFF2-40B4-BE49-F238E27FC236}">
                <a16:creationId xmlns:a16="http://schemas.microsoft.com/office/drawing/2014/main" id="{22987661-E70A-1282-4893-706DE6CE2BB5}"/>
              </a:ext>
            </a:extLst>
          </p:cNvPr>
          <p:cNvGrpSpPr/>
          <p:nvPr/>
        </p:nvGrpSpPr>
        <p:grpSpPr>
          <a:xfrm rot="2178837">
            <a:off x="11036980" y="1199174"/>
            <a:ext cx="1384199" cy="255543"/>
            <a:chOff x="0" y="0"/>
            <a:chExt cx="2768399" cy="511086"/>
          </a:xfrm>
        </p:grpSpPr>
        <p:sp>
          <p:nvSpPr>
            <p:cNvPr id="34" name="Freeform 7">
              <a:extLst>
                <a:ext uri="{FF2B5EF4-FFF2-40B4-BE49-F238E27FC236}">
                  <a16:creationId xmlns:a16="http://schemas.microsoft.com/office/drawing/2014/main" id="{F06AED2D-603A-DC45-D632-268B99F51023}"/>
                </a:ext>
              </a:extLst>
            </p:cNvPr>
            <p:cNvSpPr/>
            <p:nvPr/>
          </p:nvSpPr>
          <p:spPr>
            <a:xfrm>
              <a:off x="0" y="0"/>
              <a:ext cx="2768346" cy="511048"/>
            </a:xfrm>
            <a:custGeom>
              <a:avLst/>
              <a:gdLst/>
              <a:ahLst/>
              <a:cxnLst/>
              <a:rect l="l" t="t" r="r" b="b"/>
              <a:pathLst>
                <a:path w="2768346" h="511048">
                  <a:moveTo>
                    <a:pt x="2768346" y="511048"/>
                  </a:moveTo>
                  <a:lnTo>
                    <a:pt x="2400427" y="0"/>
                  </a:lnTo>
                  <a:lnTo>
                    <a:pt x="0" y="0"/>
                  </a:lnTo>
                  <a:lnTo>
                    <a:pt x="368046" y="511048"/>
                  </a:lnTo>
                  <a:close/>
                </a:path>
              </a:pathLst>
            </a:custGeom>
            <a:solidFill>
              <a:srgbClr val="EAB200"/>
            </a:solidFill>
          </p:spPr>
          <p:txBody>
            <a:bodyPr/>
            <a:lstStyle/>
            <a:p>
              <a:endParaRPr lang="en-US"/>
            </a:p>
          </p:txBody>
        </p:sp>
      </p:grpSp>
      <p:grpSp>
        <p:nvGrpSpPr>
          <p:cNvPr id="35" name="Group 8">
            <a:extLst>
              <a:ext uri="{FF2B5EF4-FFF2-40B4-BE49-F238E27FC236}">
                <a16:creationId xmlns:a16="http://schemas.microsoft.com/office/drawing/2014/main" id="{51047CAA-CD98-838F-B221-7988600AEE37}"/>
              </a:ext>
            </a:extLst>
          </p:cNvPr>
          <p:cNvGrpSpPr/>
          <p:nvPr/>
        </p:nvGrpSpPr>
        <p:grpSpPr>
          <a:xfrm>
            <a:off x="6693018" y="14173"/>
            <a:ext cx="1447800" cy="639064"/>
            <a:chOff x="0" y="0"/>
            <a:chExt cx="2895600" cy="1278128"/>
          </a:xfrm>
        </p:grpSpPr>
        <p:sp>
          <p:nvSpPr>
            <p:cNvPr id="36" name="Freeform 9">
              <a:extLst>
                <a:ext uri="{FF2B5EF4-FFF2-40B4-BE49-F238E27FC236}">
                  <a16:creationId xmlns:a16="http://schemas.microsoft.com/office/drawing/2014/main" id="{20B6AF8D-BE75-156C-3D35-F15DB0A92D3F}"/>
                </a:ext>
              </a:extLst>
            </p:cNvPr>
            <p:cNvSpPr/>
            <p:nvPr/>
          </p:nvSpPr>
          <p:spPr>
            <a:xfrm>
              <a:off x="0" y="0"/>
              <a:ext cx="2895600" cy="1278128"/>
            </a:xfrm>
            <a:custGeom>
              <a:avLst/>
              <a:gdLst/>
              <a:ahLst/>
              <a:cxnLst/>
              <a:rect l="l" t="t" r="r" b="b"/>
              <a:pathLst>
                <a:path w="2895600" h="1278128">
                  <a:moveTo>
                    <a:pt x="2895600" y="1278128"/>
                  </a:moveTo>
                  <a:lnTo>
                    <a:pt x="1162304" y="0"/>
                  </a:lnTo>
                  <a:lnTo>
                    <a:pt x="0" y="0"/>
                  </a:lnTo>
                  <a:lnTo>
                    <a:pt x="1733296" y="1278128"/>
                  </a:lnTo>
                  <a:close/>
                </a:path>
              </a:pathLst>
            </a:custGeom>
            <a:solidFill>
              <a:srgbClr val="014067"/>
            </a:solidFill>
          </p:spPr>
          <p:txBody>
            <a:bodyPr/>
            <a:lstStyle/>
            <a:p>
              <a:endParaRPr lang="en-US"/>
            </a:p>
          </p:txBody>
        </p:sp>
      </p:grpSp>
      <p:pic>
        <p:nvPicPr>
          <p:cNvPr id="60" name="Picture 59">
            <a:extLst>
              <a:ext uri="{FF2B5EF4-FFF2-40B4-BE49-F238E27FC236}">
                <a16:creationId xmlns:a16="http://schemas.microsoft.com/office/drawing/2014/main" id="{DB0108D7-7C44-6266-BED7-EF7A522705A2}"/>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tretch>
            <a:fillRect/>
          </a:stretch>
        </p:blipFill>
        <p:spPr>
          <a:xfrm>
            <a:off x="825230" y="1712025"/>
            <a:ext cx="9829800" cy="3699777"/>
          </a:xfrm>
          <a:prstGeom prst="rect">
            <a:avLst/>
          </a:prstGeom>
        </p:spPr>
      </p:pic>
      <p:sp>
        <p:nvSpPr>
          <p:cNvPr id="3" name="TextBox 22">
            <a:extLst>
              <a:ext uri="{FF2B5EF4-FFF2-40B4-BE49-F238E27FC236}">
                <a16:creationId xmlns:a16="http://schemas.microsoft.com/office/drawing/2014/main" id="{07F2714A-BFEC-8213-1FFC-705C5D054F5B}"/>
              </a:ext>
            </a:extLst>
          </p:cNvPr>
          <p:cNvSpPr txBox="1"/>
          <p:nvPr/>
        </p:nvSpPr>
        <p:spPr>
          <a:xfrm>
            <a:off x="3290325" y="647059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42156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3" name="Picture 2" descr="A picture containing toy, indoor, wooden, metalware&#10;&#10;Description automatically generated">
            <a:extLst>
              <a:ext uri="{FF2B5EF4-FFF2-40B4-BE49-F238E27FC236}">
                <a16:creationId xmlns:a16="http://schemas.microsoft.com/office/drawing/2014/main" id="{140FC3BF-A14A-11D8-E6A2-F2D9D4BEEA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0C57A00D-1932-3144-BE7A-8B1408998A76}"/>
              </a:ext>
            </a:extLst>
          </p:cNvPr>
          <p:cNvSpPr txBox="1"/>
          <p:nvPr/>
        </p:nvSpPr>
        <p:spPr>
          <a:xfrm>
            <a:off x="165101" y="1811626"/>
            <a:ext cx="6365942" cy="3390170"/>
          </a:xfrm>
          <a:prstGeom prst="rect">
            <a:avLst/>
          </a:prstGeom>
        </p:spPr>
        <p:txBody>
          <a:bodyPr vert="horz" lIns="91440" tIns="45720" rIns="91440" bIns="45720" rtlCol="0">
            <a:normAutofit fontScale="47500" lnSpcReduction="20000"/>
          </a:bodyPr>
          <a:lstStyle/>
          <a:p>
            <a:pPr marL="342900" indent="-342900" algn="just">
              <a:lnSpc>
                <a:spcPct val="150000"/>
              </a:lnSpc>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indent="-342900" algn="just">
              <a:lnSpc>
                <a:spcPct val="150000"/>
              </a:lnSpc>
              <a:buFont typeface="Wingdings" panose="05000000000000000000" pitchFamily="2" charset="2"/>
              <a:buChar char="Ø"/>
            </a:pPr>
            <a:endParaRPr lang="en-US" sz="38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3800" dirty="0">
                <a:effectLst/>
                <a:latin typeface="Times New Roman" panose="02020603050405020304" pitchFamily="18" charset="0"/>
                <a:cs typeface="Times New Roman" panose="02020603050405020304" pitchFamily="18" charset="0"/>
              </a:rPr>
              <a:t>To make the simple calculations easier for the visually impaired students</a:t>
            </a:r>
          </a:p>
          <a:p>
            <a:pPr marL="342900" indent="-342900" algn="just">
              <a:lnSpc>
                <a:spcPct val="150000"/>
              </a:lnSpc>
              <a:buFont typeface="Wingdings" panose="05000000000000000000" pitchFamily="2" charset="2"/>
              <a:buChar char="Ø"/>
            </a:pPr>
            <a:endParaRPr lang="en-US" sz="3800" dirty="0">
              <a:effectLst/>
              <a:latin typeface="Times New Roman" panose="02020603050405020304" pitchFamily="18" charset="0"/>
              <a:cs typeface="Times New Roman" panose="02020603050405020304" pitchFamily="18" charset="0"/>
            </a:endParaRPr>
          </a:p>
          <a:p>
            <a:pPr marL="342900" indent="-342900" algn="just" rtl="0" eaLnBrk="1" latinLnBrk="0" hangingPunct="1">
              <a:lnSpc>
                <a:spcPct val="150000"/>
              </a:lnSpc>
              <a:spcBef>
                <a:spcPts val="0"/>
              </a:spcBef>
              <a:spcAft>
                <a:spcPts val="0"/>
              </a:spcAft>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endParaRPr lang="en-US" sz="3800" dirty="0">
              <a:effectLst/>
              <a:latin typeface="Times New Roman" panose="02020603050405020304" pitchFamily="18" charset="0"/>
              <a:cs typeface="Times New Roman" panose="02020603050405020304" pitchFamily="18" charset="0"/>
            </a:endParaRPr>
          </a:p>
          <a:p>
            <a:pPr marL="777240" lvl="1" indent="-228600">
              <a:lnSpc>
                <a:spcPct val="90000"/>
              </a:lnSpc>
              <a:spcAft>
                <a:spcPts val="600"/>
              </a:spcAft>
              <a:buFont typeface="Arial" panose="020B0604020202020204" pitchFamily="34" charset="0"/>
              <a:buChar char="•"/>
            </a:pPr>
            <a:endParaRPr lang="en-US" sz="2200" spc="-143" dirty="0"/>
          </a:p>
          <a:p>
            <a:pPr marL="388620" lvl="1" indent="-228600">
              <a:lnSpc>
                <a:spcPct val="90000"/>
              </a:lnSpc>
              <a:spcAft>
                <a:spcPts val="600"/>
              </a:spcAft>
              <a:buFont typeface="Arial" panose="020B0604020202020204" pitchFamily="34" charset="0"/>
              <a:buChar char="•"/>
            </a:pPr>
            <a:endParaRPr lang="en-US" sz="2200" spc="-143" dirty="0"/>
          </a:p>
        </p:txBody>
      </p:sp>
      <p:sp>
        <p:nvSpPr>
          <p:cNvPr id="5" name="TextBox 22">
            <a:extLst>
              <a:ext uri="{FF2B5EF4-FFF2-40B4-BE49-F238E27FC236}">
                <a16:creationId xmlns:a16="http://schemas.microsoft.com/office/drawing/2014/main" id="{C6D14851-C295-9C4D-3A46-B6B05A9D8256}"/>
              </a:ext>
            </a:extLst>
          </p:cNvPr>
          <p:cNvSpPr txBox="1"/>
          <p:nvPr/>
        </p:nvSpPr>
        <p:spPr>
          <a:xfrm>
            <a:off x="61296" y="647700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501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3200400" y="151404"/>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3" name="Picture 2">
            <a:extLst>
              <a:ext uri="{FF2B5EF4-FFF2-40B4-BE49-F238E27FC236}">
                <a16:creationId xmlns:a16="http://schemas.microsoft.com/office/drawing/2014/main" id="{935AE365-1F5B-E6EB-FC36-08CE1BE363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7800" y="1069874"/>
            <a:ext cx="9147641" cy="5277560"/>
          </a:xfrm>
          <a:prstGeom prst="rect">
            <a:avLst/>
          </a:prstGeom>
          <a:ln>
            <a:noFill/>
          </a:ln>
          <a:effectLst>
            <a:outerShdw blurRad="292100" dist="139700" dir="2700000" algn="tl" rotWithShape="0">
              <a:srgbClr val="333333">
                <a:alpha val="65000"/>
              </a:srgbClr>
            </a:outerShdw>
          </a:effectLst>
        </p:spPr>
      </p:pic>
      <p:sp>
        <p:nvSpPr>
          <p:cNvPr id="4" name="TextBox 22">
            <a:extLst>
              <a:ext uri="{FF2B5EF4-FFF2-40B4-BE49-F238E27FC236}">
                <a16:creationId xmlns:a16="http://schemas.microsoft.com/office/drawing/2014/main" id="{036410AF-3DA5-202C-CD81-B4E31EDE53E7}"/>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5050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D25641EC-58AB-5E86-5D44-A99DCA873824}"/>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871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D3820-2FCC-AECC-E857-C7A83E15B4BE}"/>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400" b="1" kern="1200" spc="-286">
                <a:solidFill>
                  <a:schemeClr val="tx1"/>
                </a:solidFill>
                <a:latin typeface="+mj-lt"/>
                <a:ea typeface="+mj-ea"/>
                <a:cs typeface="+mj-cs"/>
              </a:rPr>
              <a:t>Introduction</a:t>
            </a:r>
            <a:endParaRPr lang="en-US" sz="5400" b="1" kern="1200">
              <a:solidFill>
                <a:schemeClr val="tx1"/>
              </a:solidFill>
              <a:latin typeface="+mj-lt"/>
              <a:ea typeface="+mj-ea"/>
              <a:cs typeface="+mj-cs"/>
            </a:endParaRPr>
          </a:p>
        </p:txBody>
      </p:sp>
      <p:sp>
        <p:nvSpPr>
          <p:cNvPr id="4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8B3D833-7492-8D5E-A47D-F00E97DBCF10}"/>
              </a:ext>
            </a:extLst>
          </p:cNvPr>
          <p:cNvSpPr>
            <a:spLocks noGrp="1"/>
          </p:cNvSpPr>
          <p:nvPr>
            <p:ph type="subTitle" idx="1"/>
          </p:nvPr>
        </p:nvSpPr>
        <p:spPr>
          <a:xfrm>
            <a:off x="457200" y="2633690"/>
            <a:ext cx="5541264" cy="3547872"/>
          </a:xfrm>
        </p:spPr>
        <p:txBody>
          <a:bodyPr vert="horz" lIns="91440" tIns="45720" rIns="91440" bIns="45720" rtlCol="0" anchor="t">
            <a:normAutofit/>
          </a:bodyPr>
          <a:lstStyle/>
          <a:p>
            <a:pPr marL="0" marR="0" indent="-228600" algn="l">
              <a:spcBef>
                <a:spcPts val="0"/>
              </a:spcBef>
              <a:spcAft>
                <a:spcPts val="800"/>
              </a:spcAft>
              <a:buFont typeface="Arial" panose="020B0604020202020204" pitchFamily="34" charset="0"/>
              <a:buChar char="•"/>
            </a:pPr>
            <a:r>
              <a:rPr lang="en-US" sz="2000" dirty="0">
                <a:effectLst/>
              </a:rPr>
              <a:t>The e-learning method is the most prominent way of gaining knowledge and experiences nowadays. </a:t>
            </a:r>
          </a:p>
          <a:p>
            <a:pPr marL="0" marR="0" indent="-228600" algn="l">
              <a:spcBef>
                <a:spcPts val="0"/>
              </a:spcBef>
              <a:spcAft>
                <a:spcPts val="800"/>
              </a:spcAft>
              <a:buFont typeface="Arial" panose="020B0604020202020204" pitchFamily="34" charset="0"/>
              <a:buChar char="•"/>
            </a:pPr>
            <a:endParaRPr lang="en-US" sz="2000" dirty="0">
              <a:effectLst/>
            </a:endParaRPr>
          </a:p>
          <a:p>
            <a:pPr marL="0" marR="0" indent="-228600" algn="l">
              <a:spcBef>
                <a:spcPts val="0"/>
              </a:spcBef>
              <a:spcAft>
                <a:spcPts val="800"/>
              </a:spcAft>
              <a:buFont typeface="Arial" panose="020B0604020202020204" pitchFamily="34" charset="0"/>
              <a:buChar char="•"/>
            </a:pPr>
            <a:r>
              <a:rPr lang="en-US" sz="2000" dirty="0">
                <a:effectLst/>
              </a:rPr>
              <a:t>It supports and enhances the learning experience of students whose eyesight is good, it has caused inconvenience for visually impaired students, who find difficulties in online learning. </a:t>
            </a:r>
          </a:p>
          <a:p>
            <a:pPr marL="0" marR="0" indent="-228600" algn="l">
              <a:spcBef>
                <a:spcPts val="0"/>
              </a:spcBef>
              <a:spcAft>
                <a:spcPts val="800"/>
              </a:spcAft>
              <a:buFont typeface="Arial" panose="020B0604020202020204" pitchFamily="34" charset="0"/>
              <a:buChar char="•"/>
            </a:pPr>
            <a:endParaRPr lang="en-US" sz="2000" dirty="0">
              <a:effectLst/>
            </a:endParaRPr>
          </a:p>
          <a:p>
            <a:pPr marL="0" marR="0" indent="-228600" algn="l">
              <a:spcBef>
                <a:spcPts val="0"/>
              </a:spcBef>
              <a:spcAft>
                <a:spcPts val="800"/>
              </a:spcAft>
              <a:buFont typeface="Arial" panose="020B0604020202020204" pitchFamily="34" charset="0"/>
              <a:buChar char="•"/>
            </a:pPr>
            <a:r>
              <a:rPr lang="en-US" sz="2000" dirty="0">
                <a:effectLst/>
              </a:rPr>
              <a:t>We are planning to develop a mobile application using the access mode.</a:t>
            </a:r>
            <a:endParaRPr lang="en-US" sz="2000" dirty="0"/>
          </a:p>
        </p:txBody>
      </p:sp>
      <p:pic>
        <p:nvPicPr>
          <p:cNvPr id="7" name="Picture 6" descr="A picture containing text&#10;&#10;Description automatically generated">
            <a:extLst>
              <a:ext uri="{FF2B5EF4-FFF2-40B4-BE49-F238E27FC236}">
                <a16:creationId xmlns:a16="http://schemas.microsoft.com/office/drawing/2014/main" id="{7A62F3FC-B323-8AFF-257E-6ECBAEF682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4022911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27450"/>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Virtual Tutor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85956241-1E38-222E-4C8C-0595E6B00EAE}"/>
              </a:ext>
            </a:extLst>
          </p:cNvPr>
          <p:cNvSpPr txBox="1"/>
          <p:nvPr/>
        </p:nvSpPr>
        <p:spPr>
          <a:xfrm>
            <a:off x="381000" y="1918287"/>
            <a:ext cx="9398980" cy="3785652"/>
          </a:xfrm>
          <a:prstGeom prst="rect">
            <a:avLst/>
          </a:prstGeom>
          <a:noFill/>
        </p:spPr>
        <p:txBody>
          <a:bodyPr wrap="square">
            <a:spAutoFit/>
          </a:bodyPr>
          <a:lstStyle/>
          <a:p>
            <a:pPr marL="934974" indent="-285750" algn="l">
              <a:buFont typeface="Wingdings" panose="05000000000000000000" pitchFamily="2" charset="2"/>
              <a:buChar char="Ø"/>
            </a:pPr>
            <a:r>
              <a:rPr lang="en-US" sz="2000" b="0" i="0" dirty="0">
                <a:effectLst/>
                <a:latin typeface="-apple-system"/>
              </a:rPr>
              <a:t>The mobile application should allow students to view the availability of virtual tutors and schedule appointments at a convenient time and date.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personalize virtual meetings based on the student's specific needs and learning style.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application should support voice-based commands and prompts to help visually impaired students navigate the scheduling process.</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provide feedback and evaluation to the virtual tutor, including the quality of the meeting, the tutor's performance, and the effectiveness of the teaching methods.</a:t>
            </a:r>
          </a:p>
        </p:txBody>
      </p:sp>
      <p:sp>
        <p:nvSpPr>
          <p:cNvPr id="4" name="TextBox 22">
            <a:extLst>
              <a:ext uri="{FF2B5EF4-FFF2-40B4-BE49-F238E27FC236}">
                <a16:creationId xmlns:a16="http://schemas.microsoft.com/office/drawing/2014/main" id="{28258955-B0E4-DAC4-AC09-0F82D8839F0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575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12527"/>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Voice Base Calculator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4ABEB501-93A8-697A-CE88-FE2EA14AB96B}"/>
              </a:ext>
            </a:extLst>
          </p:cNvPr>
          <p:cNvSpPr txBox="1"/>
          <p:nvPr/>
        </p:nvSpPr>
        <p:spPr>
          <a:xfrm>
            <a:off x="578390" y="2051891"/>
            <a:ext cx="8839200" cy="3785652"/>
          </a:xfrm>
          <a:prstGeom prst="rect">
            <a:avLst/>
          </a:prstGeom>
          <a:noFill/>
        </p:spPr>
        <p:txBody>
          <a:bodyPr wrap="square">
            <a:spAutoFit/>
          </a:bodyPr>
          <a:lstStyle/>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perform accurate calculations for basic arithmetic operations.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provide clear and audible voice output of the numbers and results of the calculations.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have easy-to-use navigation and control features, such as buttons or gestures, that allow the user to perform calculations efficiently and accurately.</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support multiple input methods, such as voice input, keypad input, or a combination of both.</a:t>
            </a:r>
          </a:p>
        </p:txBody>
      </p:sp>
      <p:sp>
        <p:nvSpPr>
          <p:cNvPr id="4" name="TextBox 22">
            <a:extLst>
              <a:ext uri="{FF2B5EF4-FFF2-40B4-BE49-F238E27FC236}">
                <a16:creationId xmlns:a16="http://schemas.microsoft.com/office/drawing/2014/main" id="{48B35937-D971-0AF6-03EC-EDC2115E425B}"/>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434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EA278-39A7-A986-D8D5-0F64780E6369}"/>
              </a:ext>
            </a:extLst>
          </p:cNvPr>
          <p:cNvSpPr txBox="1"/>
          <p:nvPr/>
        </p:nvSpPr>
        <p:spPr>
          <a:xfrm>
            <a:off x="1295400" y="1676400"/>
            <a:ext cx="10363200"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effectLst/>
                <a:latin typeface="-apple-system"/>
              </a:rPr>
              <a:t>Performance: The system should have fast and reliable performance, with minimal lag time between input and output.</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Usability: The system should be easy to use and navigate, with clear and intuitive controls.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Accessibility: The system should be accessible to users with disabilities, with features such as high-contrast colors, screen readers, and other assistive technologies.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Availability: The system should be available to users 24/7, with minimal downtime for maintenance or other issues.</a:t>
            </a:r>
          </a:p>
          <a:p>
            <a:pPr marL="285750" indent="-285750">
              <a:buFont typeface="Wingdings" panose="05000000000000000000" pitchFamily="2" charset="2"/>
              <a:buChar char="Ø"/>
            </a:pPr>
            <a:endParaRPr lang="en-US" dirty="0"/>
          </a:p>
        </p:txBody>
      </p:sp>
      <p:sp>
        <p:nvSpPr>
          <p:cNvPr id="6" name="TextBox 5">
            <a:extLst>
              <a:ext uri="{FF2B5EF4-FFF2-40B4-BE49-F238E27FC236}">
                <a16:creationId xmlns:a16="http://schemas.microsoft.com/office/drawing/2014/main" id="{27786C7C-F10E-BFE7-5F2D-CD0B60FA02A0}"/>
              </a:ext>
            </a:extLst>
          </p:cNvPr>
          <p:cNvSpPr txBox="1"/>
          <p:nvPr/>
        </p:nvSpPr>
        <p:spPr>
          <a:xfrm>
            <a:off x="609600" y="845403"/>
            <a:ext cx="67056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Virtual Tutor.</a:t>
            </a:r>
          </a:p>
        </p:txBody>
      </p:sp>
      <p:sp>
        <p:nvSpPr>
          <p:cNvPr id="7" name="TextBox 22">
            <a:extLst>
              <a:ext uri="{FF2B5EF4-FFF2-40B4-BE49-F238E27FC236}">
                <a16:creationId xmlns:a16="http://schemas.microsoft.com/office/drawing/2014/main" id="{7A537197-032C-E168-3CE4-8757B6C1193D}"/>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9609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7BE517-AAF0-258F-8027-AF74BBA15BAF}"/>
              </a:ext>
            </a:extLst>
          </p:cNvPr>
          <p:cNvSpPr txBox="1"/>
          <p:nvPr/>
        </p:nvSpPr>
        <p:spPr>
          <a:xfrm>
            <a:off x="762000" y="1600200"/>
            <a:ext cx="8839200" cy="3139321"/>
          </a:xfrm>
          <a:prstGeom prst="rect">
            <a:avLst/>
          </a:prstGeom>
          <a:noFill/>
        </p:spPr>
        <p:txBody>
          <a:bodyPr wrap="square">
            <a:spAutoFit/>
          </a:bodyPr>
          <a:lstStyle/>
          <a:p>
            <a:pPr marL="861822" indent="-285750" algn="l">
              <a:buFont typeface="Wingdings" panose="05000000000000000000" pitchFamily="2" charset="2"/>
              <a:buChar char="Ø"/>
            </a:pPr>
            <a:r>
              <a:rPr lang="en-US" b="0" i="0" dirty="0">
                <a:effectLst/>
                <a:latin typeface="-apple-system"/>
              </a:rPr>
              <a:t>Usability: The calculator should be easy to use and navigate, with clear and intuitive controls.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Accuracy: The calculator should be highly accurate, with minimal rounding errors or other inaccuracies in its calculations.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Performance: The calculator should have fast and reliable performance, with minimal lag time between input and output.</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Scalability: The calculator should be scalable, able to handle large numbers of users and calculations without experiencing performance issues.</a:t>
            </a:r>
          </a:p>
        </p:txBody>
      </p:sp>
      <p:sp>
        <p:nvSpPr>
          <p:cNvPr id="6" name="TextBox 5">
            <a:extLst>
              <a:ext uri="{FF2B5EF4-FFF2-40B4-BE49-F238E27FC236}">
                <a16:creationId xmlns:a16="http://schemas.microsoft.com/office/drawing/2014/main" id="{1F9FBC78-412D-1BDB-66CC-F9A440174A77}"/>
              </a:ext>
            </a:extLst>
          </p:cNvPr>
          <p:cNvSpPr txBox="1"/>
          <p:nvPr/>
        </p:nvSpPr>
        <p:spPr>
          <a:xfrm>
            <a:off x="457200" y="685800"/>
            <a:ext cx="81534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Voice Base Calculator.</a:t>
            </a:r>
          </a:p>
        </p:txBody>
      </p:sp>
      <p:sp>
        <p:nvSpPr>
          <p:cNvPr id="7" name="TextBox 22">
            <a:extLst>
              <a:ext uri="{FF2B5EF4-FFF2-40B4-BE49-F238E27FC236}">
                <a16:creationId xmlns:a16="http://schemas.microsoft.com/office/drawing/2014/main" id="{13012478-80CD-EF50-26DA-2973AB69084C}"/>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9043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804672" y="802955"/>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latin typeface="+mj-lt"/>
                <a:ea typeface="+mj-ea"/>
                <a:cs typeface="+mj-cs"/>
              </a:rPr>
              <a:t>Completion till PP2</a:t>
            </a:r>
          </a:p>
        </p:txBody>
      </p:sp>
      <p:sp>
        <p:nvSpPr>
          <p:cNvPr id="5" name="Content Placeholder 2">
            <a:extLst>
              <a:ext uri="{FF2B5EF4-FFF2-40B4-BE49-F238E27FC236}">
                <a16:creationId xmlns:a16="http://schemas.microsoft.com/office/drawing/2014/main" id="{423028F3-AE51-6E0E-0301-D79C908D7A36}"/>
              </a:ext>
            </a:extLst>
          </p:cNvPr>
          <p:cNvSpPr txBox="1">
            <a:spLocks/>
          </p:cNvSpPr>
          <p:nvPr/>
        </p:nvSpPr>
        <p:spPr>
          <a:xfrm>
            <a:off x="696312" y="1981200"/>
            <a:ext cx="6237888" cy="3639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spc="305" dirty="0"/>
              <a:t>Completed the frontend UIs of the simple voice calculator. </a:t>
            </a:r>
          </a:p>
          <a:p>
            <a:r>
              <a:rPr lang="en-US" sz="1800" spc="305" dirty="0"/>
              <a:t>implemented back end of voice base calculator</a:t>
            </a:r>
          </a:p>
          <a:p>
            <a:r>
              <a:rPr lang="en-US" sz="1800" spc="305" dirty="0"/>
              <a:t>Create tutor profile UI</a:t>
            </a:r>
          </a:p>
          <a:p>
            <a:endParaRPr lang="en-US" sz="1800" spc="305" dirty="0"/>
          </a:p>
          <a:p>
            <a:pPr marL="0"/>
            <a:endParaRPr lang="en-US" sz="1800" dirty="0"/>
          </a:p>
        </p:txBody>
      </p:sp>
      <p:grpSp>
        <p:nvGrpSpPr>
          <p:cNvPr id="39" name="Group 38">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40" name="Freeform: Shape 39">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E951CDB4-C85A-4BCA-B3DE-80E848EAD71E}" type="datetime1">
              <a:rPr lang="en-US"/>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pPr>
                <a:spcAft>
                  <a:spcPts val="600"/>
                </a:spcAft>
              </a:pPr>
              <a:t>34</a:t>
            </a:fld>
            <a:endParaRPr lang="en-US"/>
          </a:p>
        </p:txBody>
      </p:sp>
    </p:spTree>
    <p:extLst>
      <p:ext uri="{BB962C8B-B14F-4D97-AF65-F5344CB8AC3E}">
        <p14:creationId xmlns:p14="http://schemas.microsoft.com/office/powerpoint/2010/main" val="81703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EB2FD1-17F7-4D1C-1712-728D7F583DFF}"/>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300" b="1" kern="1200">
                <a:solidFill>
                  <a:schemeClr val="tx1"/>
                </a:solidFill>
                <a:latin typeface="+mj-lt"/>
                <a:ea typeface="+mj-ea"/>
                <a:cs typeface="+mj-cs"/>
              </a:rPr>
              <a:t>Completion for final presentation</a:t>
            </a:r>
          </a:p>
        </p:txBody>
      </p:sp>
      <p:sp>
        <p:nvSpPr>
          <p:cNvPr id="37" name="Oval 3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5" name="Content Placeholder 2">
            <a:extLst>
              <a:ext uri="{FF2B5EF4-FFF2-40B4-BE49-F238E27FC236}">
                <a16:creationId xmlns:a16="http://schemas.microsoft.com/office/drawing/2014/main" id="{423028F3-AE51-6E0E-0301-D79C908D7A36}"/>
              </a:ext>
            </a:extLst>
          </p:cNvPr>
          <p:cNvSpPr txBox="1">
            <a:spLocks/>
          </p:cNvSpPr>
          <p:nvPr/>
        </p:nvSpPr>
        <p:spPr>
          <a:xfrm>
            <a:off x="6695359" y="2990818"/>
            <a:ext cx="4158031"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pc="305">
                <a:solidFill>
                  <a:schemeClr val="tx1">
                    <a:alpha val="80000"/>
                  </a:schemeClr>
                </a:solidFill>
              </a:rPr>
              <a:t>Completed the simple voice calculator. </a:t>
            </a:r>
          </a:p>
          <a:p>
            <a:pPr marL="0"/>
            <a:endParaRPr lang="en-US" sz="2000">
              <a:solidFill>
                <a:schemeClr val="tx1">
                  <a:alpha val="80000"/>
                </a:schemeClr>
              </a:solidFill>
            </a:endParaRPr>
          </a:p>
        </p:txBody>
      </p:sp>
      <p:sp>
        <p:nvSpPr>
          <p:cNvPr id="4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a:solidFill>
                  <a:schemeClr val="tx1">
                    <a:alpha val="60000"/>
                  </a:schemeClr>
                </a:solidFill>
              </a:rPr>
              <a:pPr>
                <a:spcAft>
                  <a:spcPts val="600"/>
                </a:spcAft>
              </a:pPr>
              <a:t>11/6/2023</a:t>
            </a:fld>
            <a:endParaRPr lang="en-US">
              <a:solidFill>
                <a:schemeClr val="tx1">
                  <a:alpha val="6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solidFill>
                  <a:schemeClr val="tx1">
                    <a:alpha val="60000"/>
                  </a:schemeClr>
                </a:solidFill>
              </a:rPr>
              <a:pPr>
                <a:spcAft>
                  <a:spcPts val="600"/>
                </a:spcAft>
              </a:pPr>
              <a:t>35</a:t>
            </a:fld>
            <a:endParaRPr lang="en-US">
              <a:solidFill>
                <a:schemeClr val="tx1">
                  <a:alpha val="60000"/>
                </a:schemeClr>
              </a:solidFill>
            </a:endParaRPr>
          </a:p>
        </p:txBody>
      </p:sp>
      <p:cxnSp>
        <p:nvCxnSpPr>
          <p:cNvPr id="45" name="Straight Connector 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503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7" name="Picture 6">
            <a:extLst>
              <a:ext uri="{FF2B5EF4-FFF2-40B4-BE49-F238E27FC236}">
                <a16:creationId xmlns:a16="http://schemas.microsoft.com/office/drawing/2014/main" id="{5366EA85-4FD1-9889-C25C-6C1FC7C5D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2094600"/>
            <a:ext cx="9719765" cy="2668800"/>
          </a:xfrm>
          <a:prstGeom prst="rect">
            <a:avLst/>
          </a:prstGeom>
        </p:spPr>
      </p:pic>
      <p:sp>
        <p:nvSpPr>
          <p:cNvPr id="3" name="TextBox 22">
            <a:extLst>
              <a:ext uri="{FF2B5EF4-FFF2-40B4-BE49-F238E27FC236}">
                <a16:creationId xmlns:a16="http://schemas.microsoft.com/office/drawing/2014/main" id="{BC622BA2-6AC6-04F2-5C15-41821CB006A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432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297762" y="3255264"/>
            <a:ext cx="6251110" cy="950976"/>
          </a:xfrm>
        </p:spPr>
        <p:txBody>
          <a:bodyPr vert="horz" lIns="91440" tIns="45720" rIns="91440" bIns="45720" rtlCol="0" anchor="b">
            <a:normAutofit/>
          </a:bodyPr>
          <a:lstStyle/>
          <a:p>
            <a:r>
              <a:rPr lang="en-US" sz="5400" spc="-87" dirty="0">
                <a:latin typeface="Open Sans"/>
              </a:rPr>
              <a:t>Liyanage A.L.D.K.S</a:t>
            </a:r>
            <a:endParaRPr lang="en-US" sz="5400" b="1" dirty="0"/>
          </a:p>
        </p:txBody>
      </p:sp>
      <p:pic>
        <p:nvPicPr>
          <p:cNvPr id="3" name="Picture 2" descr="Graphical user interface, application&#10;&#10;Description automatically generated">
            <a:extLst>
              <a:ext uri="{FF2B5EF4-FFF2-40B4-BE49-F238E27FC236}">
                <a16:creationId xmlns:a16="http://schemas.microsoft.com/office/drawing/2014/main" id="{E435A716-4A41-63A3-E8AF-1B0DED4C69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89DB5DEA-EDBB-4173-8668-2D5A9F474CB0}"/>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IT20146474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4122897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532938" y="506072"/>
            <a:ext cx="66294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i="0" u="none" strike="noStrike" baseline="0" dirty="0">
                <a:latin typeface="Open Sans" panose="020B0606030504020204" pitchFamily="34" charset="0"/>
                <a:ea typeface="Open Sans" panose="020B0606030504020204" pitchFamily="34" charset="0"/>
                <a:cs typeface="Open Sans" panose="020B0606030504020204" pitchFamily="34" charset="0"/>
              </a:rPr>
              <a:t>Gaming Module</a:t>
            </a:r>
            <a:endParaRPr lang="en-US" sz="5000" b="1" spc="-263"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Graphical user interface, application, Teams&#10;&#10;Description automatically generated">
            <a:extLst>
              <a:ext uri="{FF2B5EF4-FFF2-40B4-BE49-F238E27FC236}">
                <a16:creationId xmlns:a16="http://schemas.microsoft.com/office/drawing/2014/main" id="{061CB673-DC12-D8F4-B4EC-78A6833CBE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109662"/>
            <a:ext cx="5238750" cy="4638675"/>
          </a:xfrm>
          <a:prstGeom prst="rect">
            <a:avLst/>
          </a:prstGeom>
        </p:spPr>
      </p:pic>
      <p:graphicFrame>
        <p:nvGraphicFramePr>
          <p:cNvPr id="3" name="TextBox 5">
            <a:extLst>
              <a:ext uri="{FF2B5EF4-FFF2-40B4-BE49-F238E27FC236}">
                <a16:creationId xmlns:a16="http://schemas.microsoft.com/office/drawing/2014/main" id="{B0D640C5-00CB-4C9E-46F1-F0337716D92A}"/>
              </a:ext>
            </a:extLst>
          </p:cNvPr>
          <p:cNvGraphicFramePr/>
          <p:nvPr>
            <p:extLst>
              <p:ext uri="{D42A27DB-BD31-4B8C-83A1-F6EECF244321}">
                <p14:modId xmlns:p14="http://schemas.microsoft.com/office/powerpoint/2010/main" val="3086894716"/>
              </p:ext>
            </p:extLst>
          </p:nvPr>
        </p:nvGraphicFramePr>
        <p:xfrm>
          <a:off x="3886200" y="1981200"/>
          <a:ext cx="81534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22">
            <a:extLst>
              <a:ext uri="{FF2B5EF4-FFF2-40B4-BE49-F238E27FC236}">
                <a16:creationId xmlns:a16="http://schemas.microsoft.com/office/drawing/2014/main" id="{129FC83E-D735-3B7E-D09F-EC74C79A709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064459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2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“Toward designing mobile games for visually challenged children” [1]</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two audible mobile games were designed and tested.</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is 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“Mathematics for all: a Game-Based Learning Environment for Visually Impaired Students” [2]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brain improvement Mathematics mobile application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of an educational game considering issues for visually impaired people inclusion"[3]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they mainly focused on developing games to make the studies more interesting</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various audio-based systems to develop the games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the accessible modules to design the games.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implementation, and evaluation of a mobile game for blind people: toward making mobile fun accessible to everyone” [4] </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has designed for online games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used the audio concept</a:t>
            </a:r>
          </a:p>
        </p:txBody>
      </p:sp>
      <p:sp>
        <p:nvSpPr>
          <p:cNvPr id="3" name="TextBox 22">
            <a:extLst>
              <a:ext uri="{FF2B5EF4-FFF2-40B4-BE49-F238E27FC236}">
                <a16:creationId xmlns:a16="http://schemas.microsoft.com/office/drawing/2014/main" id="{764F89C9-2B72-6D45-6BD6-52F16EC5D4E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98905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C6482-0370-FE5A-F06E-0B9FF2B721BB}"/>
              </a:ext>
            </a:extLst>
          </p:cNvPr>
          <p:cNvSpPr>
            <a:spLocks noGrp="1"/>
          </p:cNvSpPr>
          <p:nvPr>
            <p:ph type="ctrTitle"/>
          </p:nvPr>
        </p:nvSpPr>
        <p:spPr>
          <a:xfrm>
            <a:off x="4674512" y="827428"/>
            <a:ext cx="6894576" cy="937468"/>
          </a:xfrm>
        </p:spPr>
        <p:txBody>
          <a:bodyPr vert="horz" lIns="91440" tIns="45720" rIns="91440" bIns="45720" rtlCol="0" anchor="b">
            <a:normAutofit/>
          </a:bodyPr>
          <a:lstStyle/>
          <a:p>
            <a:pPr algn="l"/>
            <a:r>
              <a:rPr lang="en-US" sz="5000" b="1" dirty="0">
                <a:latin typeface="Open Sans" panose="020B0606030504020204" pitchFamily="34" charset="0"/>
                <a:ea typeface="Open Sans" panose="020B0606030504020204" pitchFamily="34" charset="0"/>
                <a:cs typeface="Open Sans" panose="020B0606030504020204" pitchFamily="34" charset="0"/>
              </a:rPr>
              <a:t>Research Question</a:t>
            </a:r>
          </a:p>
        </p:txBody>
      </p:sp>
      <p:sp>
        <p:nvSpPr>
          <p:cNvPr id="2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8FD43F-0B5A-04B2-7544-758A2534A67F}"/>
              </a:ext>
            </a:extLst>
          </p:cNvPr>
          <p:cNvSpPr txBox="1"/>
          <p:nvPr/>
        </p:nvSpPr>
        <p:spPr>
          <a:xfrm>
            <a:off x="4684248" y="2592324"/>
            <a:ext cx="7309104" cy="3483864"/>
          </a:xfrm>
          <a:prstGeom prst="rect">
            <a:avLst/>
          </a:prstGeom>
        </p:spPr>
        <p:txBody>
          <a:bodyPr vert="horz" lIns="91440" tIns="45720" rIns="91440" bIns="45720" rtlCol="0">
            <a:normAutofit/>
          </a:bodyPr>
          <a:lstStyle/>
          <a:p>
            <a:r>
              <a:rPr lang="en-US" b="1" dirty="0">
                <a:latin typeface="Segoe UI" panose="020B0502040204020203" pitchFamily="34" charset="0"/>
              </a:rPr>
              <a:t>H</a:t>
            </a:r>
            <a:r>
              <a:rPr lang="en-US" sz="1800" b="1" dirty="0">
                <a:effectLst/>
                <a:latin typeface="Segoe UI" panose="020B0502040204020203" pitchFamily="34" charset="0"/>
              </a:rPr>
              <a:t>ow to improve online learnability in visually impaired elementary school children? </a:t>
            </a:r>
          </a:p>
          <a:p>
            <a:endParaRPr lang="en-US" sz="1800" dirty="0">
              <a:effectLst/>
              <a:latin typeface="Segoe UI" panose="020B0502040204020203" pitchFamily="34"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which facilitates learning in </a:t>
            </a:r>
            <a:r>
              <a:rPr lang="en-US" dirty="0">
                <a:latin typeface="Times New Roman" panose="02020603050405020304" pitchFamily="18" charset="0"/>
                <a:cs typeface="Times New Roman" panose="02020603050405020304" pitchFamily="18" charset="0"/>
              </a:rPr>
              <a:t>multilingual</a:t>
            </a:r>
            <a:r>
              <a:rPr lang="en-US" sz="1800" dirty="0">
                <a:effectLst/>
                <a:latin typeface="Times New Roman" panose="02020603050405020304" pitchFamily="18" charset="0"/>
                <a:cs typeface="Times New Roman" panose="02020603050405020304" pitchFamily="18" charset="0"/>
              </a:rPr>
              <a:t> language?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visual impaired learners can meet a tutor for learning support?</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evaluate the effectiveness of the learning activities conducted through the platform?</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to recommend a tutor based on learner’s knowledge and level of disability?</a:t>
            </a:r>
          </a:p>
          <a:p>
            <a:endParaRPr lang="en-US" sz="1800" dirty="0">
              <a:effectLst/>
              <a:latin typeface="Segoe UI" panose="020B0502040204020203" pitchFamily="34" charset="0"/>
            </a:endParaRPr>
          </a:p>
          <a:p>
            <a:endParaRPr lang="en-US" sz="1800" dirty="0">
              <a:effectLst/>
              <a:latin typeface="Segoe UI" panose="020B0502040204020203" pitchFamily="34" charset="0"/>
            </a:endParaRPr>
          </a:p>
          <a:p>
            <a:pPr>
              <a:lnSpc>
                <a:spcPct val="90000"/>
              </a:lnSpc>
            </a:pPr>
            <a:endParaRPr lang="en-US" sz="2200" dirty="0"/>
          </a:p>
        </p:txBody>
      </p:sp>
      <p:pic>
        <p:nvPicPr>
          <p:cNvPr id="6" name="Picture 5" descr="A picture containing text&#10;&#10;Description automatically generated">
            <a:extLst>
              <a:ext uri="{FF2B5EF4-FFF2-40B4-BE49-F238E27FC236}">
                <a16:creationId xmlns:a16="http://schemas.microsoft.com/office/drawing/2014/main" id="{AC42BD0F-458E-CEDD-E04A-0741C6649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7673" y="1087720"/>
            <a:ext cx="5386873" cy="5256661"/>
          </a:xfrm>
          <a:prstGeom prst="rect">
            <a:avLst/>
          </a:prstGeom>
        </p:spPr>
      </p:pic>
    </p:spTree>
    <p:extLst>
      <p:ext uri="{BB962C8B-B14F-4D97-AF65-F5344CB8AC3E}">
        <p14:creationId xmlns:p14="http://schemas.microsoft.com/office/powerpoint/2010/main" val="264127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lnSpcReduction="10000"/>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How to create a gaming platform to  improve interest in studies while having fun?</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endParaRPr lang="en-US" sz="1800" dirty="0">
              <a:effectLst/>
            </a:endParaRPr>
          </a:p>
          <a:p>
            <a:endParaRPr lang="en-US" sz="1800" dirty="0"/>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F4796BD4-D4B5-2CF6-0323-9097230DBCA7}"/>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2882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aphicFrame>
        <p:nvGraphicFramePr>
          <p:cNvPr id="8" name="Table 8"/>
          <p:cNvGraphicFramePr>
            <a:graphicFrameLocks noGrp="1"/>
          </p:cNvGraphicFramePr>
          <p:nvPr>
            <p:extLst>
              <p:ext uri="{D42A27DB-BD31-4B8C-83A1-F6EECF244321}">
                <p14:modId xmlns:p14="http://schemas.microsoft.com/office/powerpoint/2010/main" val="3961549803"/>
              </p:ext>
            </p:extLst>
          </p:nvPr>
        </p:nvGraphicFramePr>
        <p:xfrm>
          <a:off x="2590798" y="1489855"/>
          <a:ext cx="7315202" cy="4910945"/>
        </p:xfrm>
        <a:graphic>
          <a:graphicData uri="http://schemas.openxmlformats.org/drawingml/2006/table">
            <a:tbl>
              <a:tblPr/>
              <a:tblGrid>
                <a:gridCol w="1449733">
                  <a:extLst>
                    <a:ext uri="{9D8B030D-6E8A-4147-A177-3AD203B41FA5}">
                      <a16:colId xmlns:a16="http://schemas.microsoft.com/office/drawing/2014/main" val="20000"/>
                    </a:ext>
                  </a:extLst>
                </a:gridCol>
                <a:gridCol w="1561758">
                  <a:extLst>
                    <a:ext uri="{9D8B030D-6E8A-4147-A177-3AD203B41FA5}">
                      <a16:colId xmlns:a16="http://schemas.microsoft.com/office/drawing/2014/main" val="20001"/>
                    </a:ext>
                  </a:extLst>
                </a:gridCol>
                <a:gridCol w="1448121">
                  <a:extLst>
                    <a:ext uri="{9D8B030D-6E8A-4147-A177-3AD203B41FA5}">
                      <a16:colId xmlns:a16="http://schemas.microsoft.com/office/drawing/2014/main" val="20002"/>
                    </a:ext>
                  </a:extLst>
                </a:gridCol>
                <a:gridCol w="1427795">
                  <a:extLst>
                    <a:ext uri="{9D8B030D-6E8A-4147-A177-3AD203B41FA5}">
                      <a16:colId xmlns:a16="http://schemas.microsoft.com/office/drawing/2014/main" val="2213469080"/>
                    </a:ext>
                  </a:extLst>
                </a:gridCol>
                <a:gridCol w="1427795">
                  <a:extLst>
                    <a:ext uri="{9D8B030D-6E8A-4147-A177-3AD203B41FA5}">
                      <a16:colId xmlns:a16="http://schemas.microsoft.com/office/drawing/2014/main" val="20003"/>
                    </a:ext>
                  </a:extLst>
                </a:gridCol>
              </a:tblGrid>
              <a:tr h="1244690">
                <a:tc>
                  <a:txBody>
                    <a:bodyPr/>
                    <a:lstStyle/>
                    <a:p>
                      <a:pPr algn="l">
                        <a:defRPr/>
                      </a:pPr>
                      <a:r>
                        <a:rPr lang="en-US" sz="1600" b="0" i="0" u="none" strike="noStrike" kern="1200" baseline="0" dirty="0">
                          <a:solidFill>
                            <a:schemeClr val="tx1"/>
                          </a:solidFill>
                          <a:latin typeface="+mn-lt"/>
                          <a:ea typeface="+mn-ea"/>
                          <a:cs typeface="+mn-cs"/>
                        </a:rPr>
                        <a:t>Research</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Brain improvement </a:t>
                      </a:r>
                    </a:p>
                    <a:p>
                      <a:r>
                        <a:rPr lang="en-US" sz="1800" b="0" i="0" u="none" strike="noStrike" kern="1200" baseline="0" dirty="0">
                          <a:solidFill>
                            <a:schemeClr val="tx1"/>
                          </a:solidFill>
                          <a:latin typeface="+mn-lt"/>
                          <a:ea typeface="+mn-ea"/>
                          <a:cs typeface="+mn-cs"/>
                        </a:rPr>
                        <a:t>games</a:t>
                      </a: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Voice base games</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Mobile application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99851">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740175">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697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8" name="Group 27">
            <a:extLst>
              <a:ext uri="{FF2B5EF4-FFF2-40B4-BE49-F238E27FC236}">
                <a16:creationId xmlns:a16="http://schemas.microsoft.com/office/drawing/2014/main" id="{FD5B9CEC-E14B-FAB7-27B7-2CBA5E5FBC7C}"/>
              </a:ext>
            </a:extLst>
          </p:cNvPr>
          <p:cNvGrpSpPr/>
          <p:nvPr/>
        </p:nvGrpSpPr>
        <p:grpSpPr>
          <a:xfrm>
            <a:off x="4706097" y="2811965"/>
            <a:ext cx="4871021" cy="3429000"/>
            <a:chOff x="3513733" y="2819400"/>
            <a:chExt cx="4871021" cy="34290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4267200"/>
              <a:ext cx="457200"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13733" y="5791200"/>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350520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4800" y="2819400"/>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99790" y="4267200"/>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24432" y="2819400"/>
              <a:ext cx="457200" cy="457200"/>
            </a:xfrm>
            <a:prstGeom prst="rect">
              <a:avLst/>
            </a:prstGeom>
          </p:spPr>
        </p:pic>
        <p:pic>
          <p:nvPicPr>
            <p:cNvPr id="2" name="Picture 9">
              <a:extLst>
                <a:ext uri="{FF2B5EF4-FFF2-40B4-BE49-F238E27FC236}">
                  <a16:creationId xmlns:a16="http://schemas.microsoft.com/office/drawing/2014/main" id="{39AC813D-CD8B-BD55-0E68-3BAB416089F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3505200"/>
              <a:ext cx="457200"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73155" y="4941814"/>
              <a:ext cx="457200"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91303" y="2845837"/>
              <a:ext cx="457200"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64729" y="3505200"/>
              <a:ext cx="457200"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29200" y="4953000"/>
              <a:ext cx="457200"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24621" y="5791200"/>
              <a:ext cx="457200"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2819400"/>
              <a:ext cx="457200"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16666" y="4953000"/>
              <a:ext cx="457200"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96450" y="4267200"/>
              <a:ext cx="457200"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48600" y="3505200"/>
              <a:ext cx="457200"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7554" y="4953000"/>
              <a:ext cx="457200" cy="457200"/>
            </a:xfrm>
            <a:prstGeom prst="rect">
              <a:avLst/>
            </a:prstGeom>
          </p:spPr>
        </p:pic>
        <p:pic>
          <p:nvPicPr>
            <p:cNvPr id="25" name="Picture 17">
              <a:extLst>
                <a:ext uri="{FF2B5EF4-FFF2-40B4-BE49-F238E27FC236}">
                  <a16:creationId xmlns:a16="http://schemas.microsoft.com/office/drawing/2014/main" id="{FCAE70BE-97B2-2D7F-56F1-B6693AD3186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09298" y="4267200"/>
              <a:ext cx="457200"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64418" y="5791200"/>
              <a:ext cx="457200"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96450" y="5791200"/>
              <a:ext cx="457200" cy="457200"/>
            </a:xfrm>
            <a:prstGeom prst="rect">
              <a:avLst/>
            </a:prstGeom>
          </p:spPr>
        </p:pic>
      </p:grpSp>
      <p:sp>
        <p:nvSpPr>
          <p:cNvPr id="30" name="TextBox 22">
            <a:extLst>
              <a:ext uri="{FF2B5EF4-FFF2-40B4-BE49-F238E27FC236}">
                <a16:creationId xmlns:a16="http://schemas.microsoft.com/office/drawing/2014/main" id="{3BC8A10F-D16B-67B5-0B75-D1E965D5F302}"/>
              </a:ext>
            </a:extLst>
          </p:cNvPr>
          <p:cNvSpPr txBox="1"/>
          <p:nvPr/>
        </p:nvSpPr>
        <p:spPr>
          <a:xfrm>
            <a:off x="35814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492582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sp>
        <p:nvSpPr>
          <p:cNvPr id="4" name="TextBox 3">
            <a:extLst>
              <a:ext uri="{FF2B5EF4-FFF2-40B4-BE49-F238E27FC236}">
                <a16:creationId xmlns:a16="http://schemas.microsoft.com/office/drawing/2014/main" id="{0C57A00D-1932-3144-BE7A-8B1408998A76}"/>
              </a:ext>
            </a:extLst>
          </p:cNvPr>
          <p:cNvSpPr txBox="1"/>
          <p:nvPr/>
        </p:nvSpPr>
        <p:spPr>
          <a:xfrm>
            <a:off x="609600" y="2172430"/>
            <a:ext cx="6400800" cy="3843666"/>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To improve interest in studies while having fun.</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p>
        </p:txBody>
      </p:sp>
      <p:pic>
        <p:nvPicPr>
          <p:cNvPr id="5" name="Picture 4" descr="A picture containing text, businesscard&#10;&#10;Description automatically generated">
            <a:extLst>
              <a:ext uri="{FF2B5EF4-FFF2-40B4-BE49-F238E27FC236}">
                <a16:creationId xmlns:a16="http://schemas.microsoft.com/office/drawing/2014/main" id="{38C24597-555B-3D2E-E28C-1BE324E0EF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22">
            <a:extLst>
              <a:ext uri="{FF2B5EF4-FFF2-40B4-BE49-F238E27FC236}">
                <a16:creationId xmlns:a16="http://schemas.microsoft.com/office/drawing/2014/main" id="{9F71846E-CEE3-E9B4-D790-D7DD03F56DA1}"/>
              </a:ext>
            </a:extLst>
          </p:cNvPr>
          <p:cNvSpPr txBox="1"/>
          <p:nvPr/>
        </p:nvSpPr>
        <p:spPr>
          <a:xfrm>
            <a:off x="76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65460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3CA5C7A3-4190-11D9-5748-533492D9F9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8490" y="905933"/>
            <a:ext cx="8315020" cy="5571067"/>
          </a:xfrm>
          <a:prstGeom prst="rect">
            <a:avLst/>
          </a:prstGeom>
        </p:spPr>
      </p:pic>
      <p:sp>
        <p:nvSpPr>
          <p:cNvPr id="11" name="TextBox 11">
            <a:extLst>
              <a:ext uri="{FF2B5EF4-FFF2-40B4-BE49-F238E27FC236}">
                <a16:creationId xmlns:a16="http://schemas.microsoft.com/office/drawing/2014/main" id="{C28E3D3A-2C70-83B1-B0AA-4467FF951C76}"/>
              </a:ext>
            </a:extLst>
          </p:cNvPr>
          <p:cNvSpPr txBox="1"/>
          <p:nvPr/>
        </p:nvSpPr>
        <p:spPr>
          <a:xfrm>
            <a:off x="2590800" y="-152400"/>
            <a:ext cx="6441439" cy="848437"/>
          </a:xfrm>
          <a:prstGeom prst="rect">
            <a:avLst/>
          </a:prstGeom>
        </p:spPr>
        <p:txBody>
          <a:bodyPr wrap="square" lIns="0" tIns="0" rIns="0" bIns="0" rtlCol="0" anchor="t">
            <a:spAutoFit/>
          </a:bodyPr>
          <a:lstStyle/>
          <a:p>
            <a:pPr algn="ctr">
              <a:lnSpc>
                <a:spcPts val="7128"/>
              </a:lnSpc>
            </a:pPr>
            <a:r>
              <a:rPr lang="en-US" sz="5000" b="1" spc="-263" dirty="0">
                <a:latin typeface="Open Sans Bold"/>
              </a:rPr>
              <a:t>Methodology</a:t>
            </a:r>
          </a:p>
        </p:txBody>
      </p:sp>
      <p:sp>
        <p:nvSpPr>
          <p:cNvPr id="12" name="TextBox 22">
            <a:extLst>
              <a:ext uri="{FF2B5EF4-FFF2-40B4-BE49-F238E27FC236}">
                <a16:creationId xmlns:a16="http://schemas.microsoft.com/office/drawing/2014/main" id="{E881016B-F22E-656B-5D43-8BE504C77177}"/>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355093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1179" y="3586297"/>
            <a:ext cx="3175021" cy="1635135"/>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fontScale="85000" lnSpcReduction="10000"/>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Alan AI</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6A3EE261-F871-3556-3A6D-A138A8AD8139}"/>
              </a:ext>
            </a:extLst>
          </p:cNvPr>
          <p:cNvSpPr txBox="1"/>
          <p:nvPr/>
        </p:nvSpPr>
        <p:spPr>
          <a:xfrm>
            <a:off x="50435" y="6500594"/>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pic>
        <p:nvPicPr>
          <p:cNvPr id="9" name="Picture 8" descr="A logo with a blue triangle&#10;&#10;Description automatically generated">
            <a:extLst>
              <a:ext uri="{FF2B5EF4-FFF2-40B4-BE49-F238E27FC236}">
                <a16:creationId xmlns:a16="http://schemas.microsoft.com/office/drawing/2014/main" id="{D688D553-1BBD-4E70-961F-90D69EF21A3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06822" y="3508376"/>
            <a:ext cx="1905000" cy="1905000"/>
          </a:xfrm>
          <a:prstGeom prst="rect">
            <a:avLst/>
          </a:prstGeom>
        </p:spPr>
      </p:pic>
    </p:spTree>
    <p:extLst>
      <p:ext uri="{BB962C8B-B14F-4D97-AF65-F5344CB8AC3E}">
        <p14:creationId xmlns:p14="http://schemas.microsoft.com/office/powerpoint/2010/main" val="322337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ea typeface="Open Sans" panose="020B0606030504020204" pitchFamily="34"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066800" y="1991123"/>
            <a:ext cx="10229462" cy="3477875"/>
          </a:xfrm>
          <a:prstGeom prst="rect">
            <a:avLst/>
          </a:prstGeom>
          <a:noFill/>
        </p:spPr>
        <p:txBody>
          <a:bodyPr wrap="square" rtlCol="0">
            <a:spAutoFit/>
          </a:bodyPr>
          <a:lstStyle/>
          <a:p>
            <a:pPr marL="285750" marR="0" lvl="0" indent="-285750">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Audio and descriptions: The gaming module should provide clear and descriptive audio and descriptions for the visually impaired students to navigate the game, understand their progress, and perform tasks</a:t>
            </a:r>
          </a:p>
          <a:p>
            <a:pPr marL="285750" marR="0" lvl="0" indent="-285750">
              <a:spcBef>
                <a:spcPts val="0"/>
              </a:spcBef>
              <a:spcAft>
                <a:spcPts val="0"/>
              </a:spcAft>
              <a:buFont typeface="Wingdings" panose="05000000000000000000" pitchFamily="2" charset="2"/>
              <a:buChar char="Ø"/>
            </a:pPr>
            <a:endParaRPr lang="en-US" sz="2000" dirty="0">
              <a:effectLst/>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Voice navigation: The mobile gaming module should have voice navigation, allowing visually impaired students to easily navigate through menus and options.</a:t>
            </a:r>
          </a:p>
          <a:p>
            <a:pPr marL="285750" indent="-285750">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Clear instructions: The mobile gaming module should provide clear and concise instructions on how to play the game, how to progress through different levels, and how to achieve different objectives</a:t>
            </a:r>
          </a:p>
          <a:p>
            <a:pPr marL="285750" marR="0" lvl="0" indent="-285750">
              <a:spcBef>
                <a:spcPts val="0"/>
              </a:spcBef>
              <a:spcAft>
                <a:spcPts val="0"/>
              </a:spcAft>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Box 22">
            <a:extLst>
              <a:ext uri="{FF2B5EF4-FFF2-40B4-BE49-F238E27FC236}">
                <a16:creationId xmlns:a16="http://schemas.microsoft.com/office/drawing/2014/main" id="{AB8E7A20-E8F7-B3DA-2252-7B62063F9082}"/>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5520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533400" y="2057400"/>
            <a:ext cx="10229462" cy="2862322"/>
          </a:xfrm>
          <a:prstGeom prst="rect">
            <a:avLst/>
          </a:prstGeom>
          <a:noFill/>
        </p:spPr>
        <p:txBody>
          <a:bodyPr wrap="square" rtlCol="0">
            <a:spAutoFit/>
          </a:bodyPr>
          <a:lstStyle/>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Availability :The application should be able to access and play games at any given time.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Reliability : The Gaming Module output accuracy should be error free, and the code should be bug free.so the translation output could be reliable.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Scalability :The application should be able to handle a large number of users and requests without crashing or experiencing downtime.</a:t>
            </a:r>
          </a:p>
          <a:p>
            <a:pPr marL="934974" indent="-28575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Security and privacy : The interface should be protected from attacks.</a:t>
            </a:r>
          </a:p>
        </p:txBody>
      </p:sp>
      <p:sp>
        <p:nvSpPr>
          <p:cNvPr id="6" name="TextBox 22">
            <a:extLst>
              <a:ext uri="{FF2B5EF4-FFF2-40B4-BE49-F238E27FC236}">
                <a16:creationId xmlns:a16="http://schemas.microsoft.com/office/drawing/2014/main" id="{FEEFD3DF-03D8-9D13-FDD3-27D82E939C7C}"/>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771480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3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74495-49CD-20B4-3050-5448B04D9F6E}"/>
              </a:ext>
            </a:extLst>
          </p:cNvPr>
          <p:cNvSpPr>
            <a:spLocks noGrp="1"/>
          </p:cNvSpPr>
          <p:nvPr>
            <p:ph type="title"/>
          </p:nvPr>
        </p:nvSpPr>
        <p:spPr>
          <a:xfrm>
            <a:off x="1043631" y="809898"/>
            <a:ext cx="9942716" cy="1554480"/>
          </a:xfrm>
        </p:spPr>
        <p:txBody>
          <a:bodyPr anchor="ctr">
            <a:normAutofit/>
          </a:bodyPr>
          <a:lstStyle/>
          <a:p>
            <a:pPr>
              <a:spcBef>
                <a:spcPct val="0"/>
              </a:spcBef>
            </a:pPr>
            <a:r>
              <a:rPr lang="en-US" sz="4800" spc="-263" dirty="0">
                <a:latin typeface="Tex Gyre Termes Bold"/>
              </a:rPr>
              <a:t>Completion till PP2</a:t>
            </a:r>
          </a:p>
        </p:txBody>
      </p:sp>
      <p:sp>
        <p:nvSpPr>
          <p:cNvPr id="49" name="Content Placeholder 2">
            <a:extLst>
              <a:ext uri="{FF2B5EF4-FFF2-40B4-BE49-F238E27FC236}">
                <a16:creationId xmlns:a16="http://schemas.microsoft.com/office/drawing/2014/main" id="{E50D199E-7936-791C-5375-9F50906DC860}"/>
              </a:ext>
            </a:extLst>
          </p:cNvPr>
          <p:cNvSpPr>
            <a:spLocks noGrp="1"/>
          </p:cNvSpPr>
          <p:nvPr>
            <p:ph idx="1"/>
          </p:nvPr>
        </p:nvSpPr>
        <p:spPr>
          <a:xfrm>
            <a:off x="1045028" y="3017522"/>
            <a:ext cx="9941319" cy="3124658"/>
          </a:xfrm>
        </p:spPr>
        <p:txBody>
          <a:bodyPr anchor="ctr">
            <a:normAutofit/>
          </a:bodyPr>
          <a:lstStyle/>
          <a:p>
            <a:endParaRPr lang="en-US" sz="2400" spc="305" dirty="0">
              <a:latin typeface="Aparajita" panose="020B0502040204020203" pitchFamily="18" charset="0"/>
              <a:cs typeface="Aparajita" panose="020B0502040204020203" pitchFamily="18" charset="0"/>
            </a:endParaRPr>
          </a:p>
          <a:p>
            <a:endParaRPr lang="en-US" sz="2400" dirty="0"/>
          </a:p>
        </p:txBody>
      </p:sp>
      <p:cxnSp>
        <p:nvCxnSpPr>
          <p:cNvPr id="45" name="Straight Connector 4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3005B0-1CDC-8A53-42C5-9B1F58FEABA4}"/>
              </a:ext>
            </a:extLst>
          </p:cNvPr>
          <p:cNvSpPr txBox="1"/>
          <p:nvPr/>
        </p:nvSpPr>
        <p:spPr>
          <a:xfrm>
            <a:off x="1676400" y="3276600"/>
            <a:ext cx="8077200" cy="1477328"/>
          </a:xfrm>
          <a:prstGeom prst="rect">
            <a:avLst/>
          </a:prstGeom>
          <a:noFill/>
        </p:spPr>
        <p:txBody>
          <a:bodyPr wrap="square" rtlCol="0">
            <a:spAutoFit/>
          </a:bodyPr>
          <a:lstStyle/>
          <a:p>
            <a:pPr marL="285750" indent="-285750" defTabSz="740664">
              <a:spcAft>
                <a:spcPts val="600"/>
              </a:spcAft>
              <a:buFont typeface="Wingdings" panose="05000000000000000000" pitchFamily="2" charset="2"/>
              <a:buChar char="§"/>
            </a:pPr>
            <a:r>
              <a:rPr lang="en-US" sz="2000" b="1" kern="1200" dirty="0">
                <a:solidFill>
                  <a:schemeClr val="tx1"/>
                </a:solidFill>
                <a:latin typeface="Times New Roman" panose="02020603050405020304" pitchFamily="18" charset="0"/>
                <a:ea typeface="+mn-ea"/>
                <a:cs typeface="Times New Roman" panose="02020603050405020304" pitchFamily="18" charset="0"/>
              </a:rPr>
              <a:t>Completed the functionalities of Sound of animals, Fun spellings game and Synonymous word game ,and activated the voice</a:t>
            </a:r>
          </a:p>
          <a:p>
            <a:pPr marL="285750" indent="-285750" defTabSz="740664">
              <a:spcAft>
                <a:spcPts val="600"/>
              </a:spcAft>
              <a:buFont typeface="Wingdings" panose="05000000000000000000" pitchFamily="2" charset="2"/>
              <a:buChar char="§"/>
            </a:pPr>
            <a:r>
              <a:rPr lang="en-US" sz="2000" kern="1200" dirty="0">
                <a:solidFill>
                  <a:schemeClr val="tx1"/>
                </a:solidFill>
                <a:latin typeface="Times New Roman" panose="02020603050405020304" pitchFamily="18" charset="0"/>
                <a:ea typeface="+mn-ea"/>
                <a:cs typeface="Times New Roman" panose="02020603050405020304" pitchFamily="18" charset="0"/>
              </a:rPr>
              <a:t>Enabled the screen reader</a:t>
            </a:r>
          </a:p>
          <a:p>
            <a:pPr marL="285750" indent="-285750" defTabSz="740664">
              <a:spcAft>
                <a:spcPts val="600"/>
              </a:spcAft>
              <a:buFont typeface="Wingdings" panose="05000000000000000000" pitchFamily="2" charset="2"/>
              <a:buChar char="§"/>
            </a:pPr>
            <a:r>
              <a:rPr lang="en-US" sz="2000" kern="1200" dirty="0">
                <a:solidFill>
                  <a:schemeClr val="tx1"/>
                </a:solidFill>
                <a:latin typeface="Times New Roman" panose="02020603050405020304" pitchFamily="18" charset="0"/>
                <a:ea typeface="+mn-ea"/>
                <a:cs typeface="Times New Roman" panose="02020603050405020304" pitchFamily="18" charset="0"/>
              </a:rPr>
              <a:t>Enabled the accessibility mode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841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EB2FD1-17F7-4D1C-1712-728D7F583DFF}"/>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300" b="1" kern="1200" dirty="0">
                <a:solidFill>
                  <a:schemeClr val="tx1"/>
                </a:solidFill>
                <a:latin typeface="+mj-lt"/>
                <a:ea typeface="+mj-ea"/>
                <a:cs typeface="+mj-cs"/>
              </a:rPr>
              <a:t>Completion for final presentation </a:t>
            </a:r>
          </a:p>
        </p:txBody>
      </p:sp>
      <p:sp>
        <p:nvSpPr>
          <p:cNvPr id="37" name="Oval 3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6695359" y="2990818"/>
            <a:ext cx="4158031"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pc="305" dirty="0">
                <a:solidFill>
                  <a:schemeClr val="tx1">
                    <a:alpha val="80000"/>
                  </a:schemeClr>
                </a:solidFill>
              </a:rPr>
              <a:t>Completed</a:t>
            </a:r>
            <a:r>
              <a:rPr lang="en-US" sz="2000" i="0" spc="305" dirty="0">
                <a:solidFill>
                  <a:schemeClr val="tx1">
                    <a:alpha val="80000"/>
                  </a:schemeClr>
                </a:solidFill>
                <a:effectLst/>
              </a:rPr>
              <a:t> the Gaming module</a:t>
            </a:r>
            <a:endParaRPr lang="en-US" sz="2000" spc="305" dirty="0">
              <a:solidFill>
                <a:schemeClr val="tx1">
                  <a:alpha val="80000"/>
                </a:schemeClr>
              </a:solidFill>
            </a:endParaRPr>
          </a:p>
          <a:p>
            <a:endParaRPr lang="en-US" sz="2000" dirty="0">
              <a:solidFill>
                <a:schemeClr val="tx1">
                  <a:alpha val="80000"/>
                </a:schemeClr>
              </a:solidFill>
            </a:endParaRPr>
          </a:p>
        </p:txBody>
      </p:sp>
      <p:sp>
        <p:nvSpPr>
          <p:cNvPr id="4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a:solidFill>
                  <a:schemeClr val="tx1">
                    <a:alpha val="60000"/>
                  </a:schemeClr>
                </a:solidFill>
              </a:rPr>
              <a:pPr>
                <a:spcAft>
                  <a:spcPts val="600"/>
                </a:spcAft>
              </a:pPr>
              <a:t>11/6/2023</a:t>
            </a:fld>
            <a:endParaRPr lang="en-US">
              <a:solidFill>
                <a:schemeClr val="tx1">
                  <a:alpha val="6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solidFill>
                  <a:schemeClr val="tx1">
                    <a:alpha val="60000"/>
                  </a:schemeClr>
                </a:solidFill>
              </a:rPr>
              <a:pPr>
                <a:spcAft>
                  <a:spcPts val="600"/>
                </a:spcAft>
              </a:pPr>
              <a:t>48</a:t>
            </a:fld>
            <a:endParaRPr lang="en-US">
              <a:solidFill>
                <a:schemeClr val="tx1">
                  <a:alpha val="60000"/>
                </a:schemeClr>
              </a:solidFill>
            </a:endParaRPr>
          </a:p>
        </p:txBody>
      </p:sp>
      <p:cxnSp>
        <p:nvCxnSpPr>
          <p:cNvPr id="45" name="Straight Connector 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93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3" name="Picture 2">
            <a:extLst>
              <a:ext uri="{FF2B5EF4-FFF2-40B4-BE49-F238E27FC236}">
                <a16:creationId xmlns:a16="http://schemas.microsoft.com/office/drawing/2014/main" id="{A881ADB6-153D-DFD9-BB6D-FA0A221DA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5000" y="1332477"/>
            <a:ext cx="8001000" cy="5135516"/>
          </a:xfrm>
          <a:prstGeom prst="rect">
            <a:avLst/>
          </a:prstGeom>
        </p:spPr>
      </p:pic>
      <p:sp>
        <p:nvSpPr>
          <p:cNvPr id="4" name="TextBox 22">
            <a:extLst>
              <a:ext uri="{FF2B5EF4-FFF2-40B4-BE49-F238E27FC236}">
                <a16:creationId xmlns:a16="http://schemas.microsoft.com/office/drawing/2014/main" id="{B9D43253-905C-6088-C66F-F2D037CC482E}"/>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675038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lined, several&#10;&#10;Description automatically generated">
            <a:extLst>
              <a:ext uri="{FF2B5EF4-FFF2-40B4-BE49-F238E27FC236}">
                <a16:creationId xmlns:a16="http://schemas.microsoft.com/office/drawing/2014/main" id="{A59F5AA8-5C0F-0830-7721-BE07B5C98D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685800" y="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E95D99B9-09C1-5A7C-351E-CE53D27ED8DA}"/>
              </a:ext>
            </a:extLst>
          </p:cNvPr>
          <p:cNvSpPr txBox="1"/>
          <p:nvPr/>
        </p:nvSpPr>
        <p:spPr>
          <a:xfrm>
            <a:off x="5562600" y="228600"/>
            <a:ext cx="6415605" cy="6883936"/>
          </a:xfrm>
          <a:prstGeom prst="rect">
            <a:avLst/>
          </a:prstGeom>
          <a:noFill/>
        </p:spPr>
        <p:txBody>
          <a:bodyPr wrap="square">
            <a:spAutoFit/>
          </a:bodyPr>
          <a:lstStyle/>
          <a:p>
            <a:pPr algn="l">
              <a:spcBef>
                <a:spcPts val="0"/>
              </a:spcBef>
              <a:spcAft>
                <a:spcPts val="800"/>
              </a:spcAft>
            </a:pPr>
            <a:r>
              <a:rPr lang="en-US" sz="5000" b="1" dirty="0">
                <a:latin typeface="Open Sans" panose="020B0606030504020204" pitchFamily="34" charset="0"/>
                <a:ea typeface="Open Sans" panose="020B0606030504020204" pitchFamily="34" charset="0"/>
                <a:cs typeface="Open Sans" panose="020B0606030504020204" pitchFamily="34" charset="0"/>
              </a:rPr>
              <a:t>Main Objectives </a:t>
            </a:r>
          </a:p>
          <a:p>
            <a:pPr marR="0" algn="l">
              <a:spcBef>
                <a:spcPts val="0"/>
              </a:spcBef>
              <a:spcAft>
                <a:spcPts val="800"/>
              </a:spcAft>
            </a:pPr>
            <a:endParaRPr lang="en-US" sz="2000" b="1" dirty="0">
              <a:latin typeface="Times New Roman" panose="02020603050405020304" pitchFamily="18" charset="0"/>
              <a:cs typeface="Times New Roman" panose="02020603050405020304" pitchFamily="18" charset="0"/>
            </a:endParaRPr>
          </a:p>
          <a:p>
            <a:pPr marR="0" algn="l">
              <a:spcBef>
                <a:spcPts val="0"/>
              </a:spcBef>
              <a:spcAft>
                <a:spcPts val="800"/>
              </a:spcAft>
            </a:pPr>
            <a:r>
              <a:rPr lang="en-US" sz="2000" b="1" dirty="0">
                <a:latin typeface="Times New Roman" panose="02020603050405020304" pitchFamily="18" charset="0"/>
                <a:cs typeface="Times New Roman" panose="02020603050405020304" pitchFamily="18" charset="0"/>
              </a:rPr>
              <a:t>T</a:t>
            </a:r>
            <a:r>
              <a:rPr lang="en-US" sz="2000" b="1" dirty="0">
                <a:effectLst/>
                <a:latin typeface="Times New Roman" panose="02020603050405020304" pitchFamily="18" charset="0"/>
                <a:cs typeface="Times New Roman" panose="02020603050405020304" pitchFamily="18" charset="0"/>
              </a:rPr>
              <a:t>o improve online learnability in visually impaired elementary school children</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342900" marR="0" indent="-342900" algn="l">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14300" marR="0" indent="-228600" algn="l">
              <a:spcBef>
                <a:spcPts val="0"/>
              </a:spcBef>
              <a:spcAft>
                <a:spcPts val="800"/>
              </a:spcAft>
              <a:buFont typeface="Arial" panose="020B0604020202020204" pitchFamily="34" charset="0"/>
              <a:buChar char="•"/>
            </a:pPr>
            <a:endParaRPr lang="en-US" dirty="0"/>
          </a:p>
        </p:txBody>
      </p:sp>
    </p:spTree>
    <p:extLst>
      <p:ext uri="{BB962C8B-B14F-4D97-AF65-F5344CB8AC3E}">
        <p14:creationId xmlns:p14="http://schemas.microsoft.com/office/powerpoint/2010/main" val="289784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657345" y="2755837"/>
            <a:ext cx="8001000" cy="2130552"/>
          </a:xfrm>
        </p:spPr>
        <p:txBody>
          <a:bodyPr vert="horz" lIns="91440" tIns="45720" rIns="91440" bIns="45720" rtlCol="0" anchor="b">
            <a:normAutofit/>
          </a:bodyPr>
          <a:lstStyle/>
          <a:p>
            <a:r>
              <a:rPr lang="en-US" sz="5000" b="1" spc="-87" dirty="0">
                <a:latin typeface="Open Sans"/>
              </a:rPr>
              <a:t>Nayanananda W.A.K.D</a:t>
            </a:r>
            <a:br>
              <a:rPr lang="en-US" sz="5000" b="1" spc="-87" dirty="0">
                <a:latin typeface="Open Sans"/>
              </a:rPr>
            </a:br>
            <a:endParaRPr lang="en-US" sz="5000" b="1" dirty="0"/>
          </a:p>
        </p:txBody>
      </p:sp>
      <p:pic>
        <p:nvPicPr>
          <p:cNvPr id="4" name="Picture 3">
            <a:extLst>
              <a:ext uri="{FF2B5EF4-FFF2-40B4-BE49-F238E27FC236}">
                <a16:creationId xmlns:a16="http://schemas.microsoft.com/office/drawing/2014/main" id="{39C164A5-DEFE-0353-1E9D-A9B9FB3725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DA1C31C0-1A50-DBA5-36D9-779715559A42}"/>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IT20237622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3231316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990600" y="289051"/>
            <a:ext cx="11009938"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T</a:t>
            </a:r>
            <a:r>
              <a:rPr lang="en-US" sz="5000" b="0" i="0" baseline="0" dirty="0">
                <a:effectLst/>
                <a:latin typeface="Open Sans" panose="020B0606030504020204" pitchFamily="34" charset="0"/>
                <a:ea typeface="Open Sans" panose="020B0606030504020204" pitchFamily="34" charset="0"/>
                <a:cs typeface="Open Sans" panose="020B0606030504020204" pitchFamily="34" charset="0"/>
              </a:rPr>
              <a:t>utor recommendation module </a:t>
            </a:r>
            <a:endParaRPr lang="en-US" sz="5000" spc="-263" dirty="0">
              <a:latin typeface="+mj-lt"/>
              <a:ea typeface="+mj-ea"/>
              <a:cs typeface="+mj-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A5F9BEF5-2601-5E23-194F-C617E8C8A8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5" y="1752600"/>
            <a:ext cx="3352800" cy="3352800"/>
          </a:xfrm>
          <a:prstGeom prst="rect">
            <a:avLst/>
          </a:prstGeom>
        </p:spPr>
      </p:pic>
      <p:graphicFrame>
        <p:nvGraphicFramePr>
          <p:cNvPr id="9" name="TextBox 5">
            <a:extLst>
              <a:ext uri="{FF2B5EF4-FFF2-40B4-BE49-F238E27FC236}">
                <a16:creationId xmlns:a16="http://schemas.microsoft.com/office/drawing/2014/main" id="{465FB868-6C4B-B4AA-C0BD-C697FE38FDF3}"/>
              </a:ext>
            </a:extLst>
          </p:cNvPr>
          <p:cNvGraphicFramePr/>
          <p:nvPr>
            <p:extLst>
              <p:ext uri="{D42A27DB-BD31-4B8C-83A1-F6EECF244321}">
                <p14:modId xmlns:p14="http://schemas.microsoft.com/office/powerpoint/2010/main" val="2533854996"/>
              </p:ext>
            </p:extLst>
          </p:nvPr>
        </p:nvGraphicFramePr>
        <p:xfrm>
          <a:off x="3339006" y="1633325"/>
          <a:ext cx="8757137" cy="4191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098BE55-C2D1-ACB8-DEF3-BB86495796D6}"/>
              </a:ext>
            </a:extLst>
          </p:cNvPr>
          <p:cNvSpPr txBox="1"/>
          <p:nvPr/>
        </p:nvSpPr>
        <p:spPr>
          <a:xfrm>
            <a:off x="4638472" y="4763010"/>
            <a:ext cx="6158204" cy="923330"/>
          </a:xfrm>
          <a:prstGeom prst="rect">
            <a:avLst/>
          </a:prstGeom>
          <a:noFill/>
        </p:spPr>
        <p:txBody>
          <a:bodyPr wrap="square">
            <a:spAutoFit/>
          </a:bodyPr>
          <a:lstStyle/>
          <a:p>
            <a:pPr lvl="0" algn="l">
              <a:lnSpc>
                <a:spcPct val="100000"/>
              </a:lnSpc>
            </a:pPr>
            <a:r>
              <a:rPr lang="en-US" sz="1800" b="0" i="0" dirty="0">
                <a:effectLst/>
                <a:latin typeface="Times New Roman" panose="02020603050405020304" pitchFamily="18" charset="0"/>
                <a:cs typeface="Times New Roman" panose="02020603050405020304" pitchFamily="18" charset="0"/>
              </a:rPr>
              <a:t>The recommendation is based on:</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marks that the student gained from the online exam</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disability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770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1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“EEG Based Identification of Words on Exam Models with Yes-No Answers for Students with Visual Impairments”[1]</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they have used an oral examination for visual impaired students.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Students”[2]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used a voice-based examination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reads the questions which is shown in the computer screen</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a system to prevent problems that visually impaired students experience when writing an exam physically</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 voice commands to ask questions and responds</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“FindMyTutor: An Android Application for Matching Students and Private Tutors” [4]</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designed as a mobile application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Tutor recommendation method has been developed here.</a:t>
            </a:r>
          </a:p>
        </p:txBody>
      </p:sp>
      <p:sp>
        <p:nvSpPr>
          <p:cNvPr id="3" name="TextBox 22">
            <a:extLst>
              <a:ext uri="{FF2B5EF4-FFF2-40B4-BE49-F238E27FC236}">
                <a16:creationId xmlns:a16="http://schemas.microsoft.com/office/drawing/2014/main" id="{57C312E0-3F80-6974-15CA-E028CE97184C}"/>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624249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019801" y="2386052"/>
            <a:ext cx="6019800" cy="3100348"/>
          </a:xfrm>
          <a:prstGeom prst="rect">
            <a:avLst/>
          </a:prstGeom>
        </p:spPr>
        <p:txBody>
          <a:bodyPr vert="horz" lIns="91440" tIns="45720" rIns="91440" bIns="45720" rtlCol="0">
            <a:noAutofit/>
          </a:bodyPr>
          <a:lstStyle/>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to recommend a tutor based on learner’s knowledge and level of disability?</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online examination platform to measure knowledge level of visual impaired students?</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Wingdings" panose="05000000000000000000" pitchFamily="2" charset="2"/>
              <a:buChar char="Ø"/>
            </a:pPr>
            <a:endParaRPr lang="en-US" sz="2000" b="1" dirty="0">
              <a:effectLst/>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DA12BE1A-4114-57C0-2DEE-3942A02AC3A9}"/>
              </a:ext>
            </a:extLst>
          </p:cNvPr>
          <p:cNvSpPr txBox="1"/>
          <p:nvPr/>
        </p:nvSpPr>
        <p:spPr>
          <a:xfrm>
            <a:off x="5257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026844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40" y="98562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460572613"/>
              </p:ext>
            </p:extLst>
          </p:nvPr>
        </p:nvGraphicFramePr>
        <p:xfrm>
          <a:off x="1555917" y="1456661"/>
          <a:ext cx="7918543" cy="4663440"/>
        </p:xfrm>
        <a:graphic>
          <a:graphicData uri="http://schemas.openxmlformats.org/drawingml/2006/table">
            <a:tbl>
              <a:tblPr/>
              <a:tblGrid>
                <a:gridCol w="1569304">
                  <a:extLst>
                    <a:ext uri="{9D8B030D-6E8A-4147-A177-3AD203B41FA5}">
                      <a16:colId xmlns:a16="http://schemas.microsoft.com/office/drawing/2014/main" val="20000"/>
                    </a:ext>
                  </a:extLst>
                </a:gridCol>
                <a:gridCol w="1775112">
                  <a:extLst>
                    <a:ext uri="{9D8B030D-6E8A-4147-A177-3AD203B41FA5}">
                      <a16:colId xmlns:a16="http://schemas.microsoft.com/office/drawing/2014/main" val="20001"/>
                    </a:ext>
                  </a:extLst>
                </a:gridCol>
                <a:gridCol w="1483015">
                  <a:extLst>
                    <a:ext uri="{9D8B030D-6E8A-4147-A177-3AD203B41FA5}">
                      <a16:colId xmlns:a16="http://schemas.microsoft.com/office/drawing/2014/main" val="20002"/>
                    </a:ext>
                  </a:extLst>
                </a:gridCol>
                <a:gridCol w="1545556">
                  <a:extLst>
                    <a:ext uri="{9D8B030D-6E8A-4147-A177-3AD203B41FA5}">
                      <a16:colId xmlns:a16="http://schemas.microsoft.com/office/drawing/2014/main" val="2213469080"/>
                    </a:ext>
                  </a:extLst>
                </a:gridCol>
                <a:gridCol w="1545556">
                  <a:extLst>
                    <a:ext uri="{9D8B030D-6E8A-4147-A177-3AD203B41FA5}">
                      <a16:colId xmlns:a16="http://schemas.microsoft.com/office/drawing/2014/main" val="20003"/>
                    </a:ext>
                  </a:extLst>
                </a:gridCol>
              </a:tblGrid>
              <a:tr h="1020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Tutor recommendation</a:t>
                      </a:r>
                    </a:p>
                    <a:p>
                      <a:r>
                        <a:rPr lang="en-US" sz="1800" b="0" i="0" u="none" strike="noStrike" kern="1200" baseline="0" dirty="0">
                          <a:solidFill>
                            <a:schemeClr val="tx1"/>
                          </a:solidFill>
                          <a:latin typeface="+mn-lt"/>
                          <a:ea typeface="+mn-ea"/>
                          <a:cs typeface="+mn-cs"/>
                        </a:rPr>
                        <a:t>	</a:t>
                      </a:r>
                    </a:p>
                    <a:p>
                      <a:pPr algn="l">
                        <a:defRPr/>
                      </a:pP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Online examination system</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Mobile application 	</a:t>
                      </a:r>
                    </a:p>
                    <a:p>
                      <a:pPr algn="l">
                        <a:defRPr/>
                      </a:pPr>
                      <a:endParaRPr lang="en-US" sz="700" dirty="0">
                        <a:latin typeface="+mn-lt"/>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89299">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589299">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544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 Gap</a:t>
            </a:r>
          </a:p>
        </p:txBody>
      </p:sp>
      <p:grpSp>
        <p:nvGrpSpPr>
          <p:cNvPr id="36" name="Group 35">
            <a:extLst>
              <a:ext uri="{FF2B5EF4-FFF2-40B4-BE49-F238E27FC236}">
                <a16:creationId xmlns:a16="http://schemas.microsoft.com/office/drawing/2014/main" id="{56168118-9BD0-3FC1-370A-B4C79EF4B82E}"/>
              </a:ext>
            </a:extLst>
          </p:cNvPr>
          <p:cNvGrpSpPr/>
          <p:nvPr/>
        </p:nvGrpSpPr>
        <p:grpSpPr>
          <a:xfrm>
            <a:off x="3629752" y="2667000"/>
            <a:ext cx="5201547" cy="3352800"/>
            <a:chOff x="3637653" y="2514600"/>
            <a:chExt cx="5201547" cy="33528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3960518"/>
              <a:ext cx="485301"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68786" y="5410200"/>
              <a:ext cx="485301"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3276600"/>
              <a:ext cx="485301"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49870" y="3180814"/>
              <a:ext cx="485301"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80142" y="2514600"/>
              <a:ext cx="485301"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254577"/>
              <a:ext cx="485301"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2514600"/>
              <a:ext cx="485301"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15112" y="3124200"/>
              <a:ext cx="485301"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77400" y="4648200"/>
              <a:ext cx="485301"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72539" y="5410200"/>
              <a:ext cx="485301"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2514600"/>
              <a:ext cx="485301"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572000"/>
              <a:ext cx="485301"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320883" y="3886200"/>
              <a:ext cx="485301"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292910" y="2563712"/>
              <a:ext cx="485301"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53899" y="4572000"/>
              <a:ext cx="485301"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800832" y="5410200"/>
              <a:ext cx="485301"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20883" y="5410200"/>
              <a:ext cx="485301" cy="457200"/>
            </a:xfrm>
            <a:prstGeom prst="rect">
              <a:avLst/>
            </a:prstGeom>
          </p:spPr>
        </p:pic>
        <p:pic>
          <p:nvPicPr>
            <p:cNvPr id="28" name="Picture 24">
              <a:extLst>
                <a:ext uri="{FF2B5EF4-FFF2-40B4-BE49-F238E27FC236}">
                  <a16:creationId xmlns:a16="http://schemas.microsoft.com/office/drawing/2014/main" id="{67ACE1E5-2B29-8894-922B-7459D80244D7}"/>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009866"/>
              <a:ext cx="485301" cy="457200"/>
            </a:xfrm>
            <a:prstGeom prst="rect">
              <a:avLst/>
            </a:prstGeom>
          </p:spPr>
        </p:pic>
        <p:pic>
          <p:nvPicPr>
            <p:cNvPr id="31" name="Picture 24">
              <a:extLst>
                <a:ext uri="{FF2B5EF4-FFF2-40B4-BE49-F238E27FC236}">
                  <a16:creationId xmlns:a16="http://schemas.microsoft.com/office/drawing/2014/main" id="{B021E272-E2D8-8634-239D-AC1C79D73F5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966332"/>
              <a:ext cx="485301" cy="457200"/>
            </a:xfrm>
            <a:prstGeom prst="rect">
              <a:avLst/>
            </a:prstGeom>
          </p:spPr>
        </p:pic>
        <p:pic>
          <p:nvPicPr>
            <p:cNvPr id="35" name="Picture 12">
              <a:extLst>
                <a:ext uri="{FF2B5EF4-FFF2-40B4-BE49-F238E27FC236}">
                  <a16:creationId xmlns:a16="http://schemas.microsoft.com/office/drawing/2014/main" id="{EC3FF102-5824-E0DF-9C21-3D33173F961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37653" y="4572000"/>
              <a:ext cx="485301" cy="457200"/>
            </a:xfrm>
            <a:prstGeom prst="rect">
              <a:avLst/>
            </a:prstGeom>
          </p:spPr>
        </p:pic>
      </p:grpSp>
      <p:sp>
        <p:nvSpPr>
          <p:cNvPr id="2" name="TextBox 22">
            <a:extLst>
              <a:ext uri="{FF2B5EF4-FFF2-40B4-BE49-F238E27FC236}">
                <a16:creationId xmlns:a16="http://schemas.microsoft.com/office/drawing/2014/main" id="{49EE97CB-280A-9B31-5C9A-39AFEEB69353}"/>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14647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11" name="Picture 10" descr="A person holding a child&#10;&#10;Description automatically generated with medium confidence">
            <a:extLst>
              <a:ext uri="{FF2B5EF4-FFF2-40B4-BE49-F238E27FC236}">
                <a16:creationId xmlns:a16="http://schemas.microsoft.com/office/drawing/2014/main" id="{868B60DA-256C-6330-5B34-448B6AC5CA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64368"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TextBox 11">
            <a:extLst>
              <a:ext uri="{FF2B5EF4-FFF2-40B4-BE49-F238E27FC236}">
                <a16:creationId xmlns:a16="http://schemas.microsoft.com/office/drawing/2014/main" id="{83192979-B7BF-549F-98CB-572A4E9AD75C}"/>
              </a:ext>
            </a:extLst>
          </p:cNvPr>
          <p:cNvSpPr txBox="1"/>
          <p:nvPr/>
        </p:nvSpPr>
        <p:spPr>
          <a:xfrm>
            <a:off x="457200" y="2133600"/>
            <a:ext cx="6400800" cy="4267200"/>
          </a:xfrm>
          <a:prstGeom prst="rect">
            <a:avLst/>
          </a:prstGeom>
        </p:spPr>
        <p:txBody>
          <a:bodyPr vert="horz" lIns="91440" tIns="45720" rIns="91440" bIns="45720" rtlCol="0">
            <a:no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acknowledge the knowledge level of visually impaired students by holding an online voice-based examination.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ea typeface="+mn-ea"/>
                <a:cs typeface="Times New Roman" panose="02020603050405020304" pitchFamily="18" charset="0"/>
              </a:rPr>
              <a:t>To facilitate the accessibility mode for improving vision in the system.</a:t>
            </a:r>
          </a:p>
          <a:p>
            <a:pPr marL="0" algn="just" rtl="0" eaLnBrk="1" latinLnBrk="0" hangingPunct="1">
              <a:spcBef>
                <a:spcPts val="0"/>
              </a:spcBef>
              <a:spcAft>
                <a:spcPts val="0"/>
              </a:spcAft>
            </a:pPr>
            <a:endParaRPr lang="en-US" sz="2000" dirty="0">
              <a:effectLst/>
            </a:endParaRPr>
          </a:p>
        </p:txBody>
      </p:sp>
      <p:sp>
        <p:nvSpPr>
          <p:cNvPr id="13" name="TextBox 22">
            <a:extLst>
              <a:ext uri="{FF2B5EF4-FFF2-40B4-BE49-F238E27FC236}">
                <a16:creationId xmlns:a16="http://schemas.microsoft.com/office/drawing/2014/main" id="{B99D943B-657F-3A05-8386-B1728A179CC0}"/>
              </a:ext>
            </a:extLst>
          </p:cNvPr>
          <p:cNvSpPr txBox="1"/>
          <p:nvPr/>
        </p:nvSpPr>
        <p:spPr>
          <a:xfrm>
            <a:off x="22458"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2590918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24062"/>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4" name="Picture 3" descr="Diagram&#10;&#10;Description automatically generated">
            <a:extLst>
              <a:ext uri="{FF2B5EF4-FFF2-40B4-BE49-F238E27FC236}">
                <a16:creationId xmlns:a16="http://schemas.microsoft.com/office/drawing/2014/main" id="{98323A39-B5B7-DC09-A0E9-276F462426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4323" y="953418"/>
            <a:ext cx="4803354" cy="5486400"/>
          </a:xfrm>
          <a:prstGeom prst="rect">
            <a:avLst/>
          </a:prstGeom>
        </p:spPr>
      </p:pic>
      <p:sp>
        <p:nvSpPr>
          <p:cNvPr id="3" name="TextBox 22">
            <a:extLst>
              <a:ext uri="{FF2B5EF4-FFF2-40B4-BE49-F238E27FC236}">
                <a16:creationId xmlns:a16="http://schemas.microsoft.com/office/drawing/2014/main" id="{3AAAE890-5298-802C-A026-38458AEDFFA1}"/>
              </a:ext>
            </a:extLst>
          </p:cNvPr>
          <p:cNvSpPr txBox="1"/>
          <p:nvPr/>
        </p:nvSpPr>
        <p:spPr>
          <a:xfrm>
            <a:off x="30480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175200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5527" y="2752162"/>
            <a:ext cx="1870640" cy="2162590"/>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54645" y="2906353"/>
            <a:ext cx="3369626" cy="1735357"/>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30226" y="2645337"/>
            <a:ext cx="3684551" cy="2853598"/>
          </a:xfrm>
          <a:prstGeom prst="rect">
            <a:avLst/>
          </a:prstGeom>
        </p:spPr>
        <p:txBody>
          <a:bodyPr vert="horz" lIns="91440" tIns="45720" rIns="91440" bIns="45720" rtlCol="0" anchor="t">
            <a:normAutofit fontScale="92500" lnSpcReduction="20000"/>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Heroku</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Postman</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Python</a:t>
            </a:r>
          </a:p>
          <a:p>
            <a:pPr marL="5143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8027" y="765458"/>
            <a:ext cx="1500031" cy="2017509"/>
          </a:xfrm>
          <a:prstGeom prst="rect">
            <a:avLst/>
          </a:prstGeom>
        </p:spPr>
      </p:pic>
      <p:sp>
        <p:nvSpPr>
          <p:cNvPr id="2" name="TextBox 22">
            <a:extLst>
              <a:ext uri="{FF2B5EF4-FFF2-40B4-BE49-F238E27FC236}">
                <a16:creationId xmlns:a16="http://schemas.microsoft.com/office/drawing/2014/main" id="{ED8EE05E-8AB3-0108-3170-CA3253F264A9}"/>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pic>
        <p:nvPicPr>
          <p:cNvPr id="9" name="Picture 8" descr="A purple and white logo&#10;&#10;Description automatically generated with low confidence">
            <a:extLst>
              <a:ext uri="{FF2B5EF4-FFF2-40B4-BE49-F238E27FC236}">
                <a16:creationId xmlns:a16="http://schemas.microsoft.com/office/drawing/2014/main" id="{8BDE01AB-4484-4A26-BE67-20658188710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20715" y="623275"/>
            <a:ext cx="2017509" cy="2017509"/>
          </a:xfrm>
          <a:prstGeom prst="rect">
            <a:avLst/>
          </a:prstGeom>
        </p:spPr>
      </p:pic>
      <p:pic>
        <p:nvPicPr>
          <p:cNvPr id="14" name="Picture 13" descr="A picture containing logo, font, design&#10;&#10;Description automatically generated">
            <a:extLst>
              <a:ext uri="{FF2B5EF4-FFF2-40B4-BE49-F238E27FC236}">
                <a16:creationId xmlns:a16="http://schemas.microsoft.com/office/drawing/2014/main" id="{9698C044-4EC9-4862-8346-7CE3D44C1F2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17182" y="734882"/>
            <a:ext cx="1609950" cy="1543265"/>
          </a:xfrm>
          <a:prstGeom prst="rect">
            <a:avLst/>
          </a:prstGeom>
        </p:spPr>
      </p:pic>
      <p:pic>
        <p:nvPicPr>
          <p:cNvPr id="10" name="Picture 9" descr="A logo of a python company&#10;&#10;Description automatically generated">
            <a:extLst>
              <a:ext uri="{FF2B5EF4-FFF2-40B4-BE49-F238E27FC236}">
                <a16:creationId xmlns:a16="http://schemas.microsoft.com/office/drawing/2014/main" id="{22DAFBD2-0E16-4B6C-8EAD-F268DE68584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032" y="4876800"/>
            <a:ext cx="2857500" cy="1600200"/>
          </a:xfrm>
          <a:prstGeom prst="rect">
            <a:avLst/>
          </a:prstGeom>
        </p:spPr>
      </p:pic>
    </p:spTree>
    <p:extLst>
      <p:ext uri="{BB962C8B-B14F-4D97-AF65-F5344CB8AC3E}">
        <p14:creationId xmlns:p14="http://schemas.microsoft.com/office/powerpoint/2010/main" val="2815094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67756" y="2013051"/>
            <a:ext cx="10229462" cy="255454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Matching: The system should be able to match the learning objectives with the skills and expertise of available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Availability: The system should be able to check the availability of the recommended tutor and schedule a session accordingly</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User Profiling: The system should have the ability to create a profile for each student, capturing their learning preferences, learning style, and level of impairment.</a:t>
            </a:r>
          </a:p>
        </p:txBody>
      </p:sp>
      <p:sp>
        <p:nvSpPr>
          <p:cNvPr id="6" name="TextBox 22">
            <a:extLst>
              <a:ext uri="{FF2B5EF4-FFF2-40B4-BE49-F238E27FC236}">
                <a16:creationId xmlns:a16="http://schemas.microsoft.com/office/drawing/2014/main" id="{BCEB5781-917A-FB4D-4C5B-D1DA3CCB1067}"/>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536414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649804" y="1324686"/>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42874" y="2021227"/>
            <a:ext cx="10229462" cy="347787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Usability: The system should be easy to use and navigate for visually impaired students, who may have different interaction preferences and limitations.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Flexibility: The system should be flexible enough to adapt to changes in the student's disabilities or knowledge levels, allowing for adjustments in the recommended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Security: The system should ensure the privacy and security of student data, including disability and knowledge level information.</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Accessibility: The system should be designed to be accessible to students with different types of impairments</a:t>
            </a:r>
          </a:p>
        </p:txBody>
      </p:sp>
      <p:sp>
        <p:nvSpPr>
          <p:cNvPr id="6" name="TextBox 22">
            <a:extLst>
              <a:ext uri="{FF2B5EF4-FFF2-40B4-BE49-F238E27FC236}">
                <a16:creationId xmlns:a16="http://schemas.microsoft.com/office/drawing/2014/main" id="{7F0F998A-638A-7486-DC88-3A2B8D665512}"/>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19427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accessory&#10;&#10;Description automatically generated">
            <a:extLst>
              <a:ext uri="{FF2B5EF4-FFF2-40B4-BE49-F238E27FC236}">
                <a16:creationId xmlns:a16="http://schemas.microsoft.com/office/drawing/2014/main" id="{03CF4A89-E28C-FFBF-810E-5696B6C19D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47"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9" name="TextBox 8">
            <a:extLst>
              <a:ext uri="{FF2B5EF4-FFF2-40B4-BE49-F238E27FC236}">
                <a16:creationId xmlns:a16="http://schemas.microsoft.com/office/drawing/2014/main" id="{AF4D0062-DC11-4CD2-AFC5-14E50B55C041}"/>
              </a:ext>
            </a:extLst>
          </p:cNvPr>
          <p:cNvSpPr txBox="1"/>
          <p:nvPr/>
        </p:nvSpPr>
        <p:spPr>
          <a:xfrm>
            <a:off x="2362200" y="1371600"/>
            <a:ext cx="5861106" cy="68861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Sub Objectives</a:t>
            </a:r>
          </a:p>
        </p:txBody>
      </p:sp>
      <p:sp>
        <p:nvSpPr>
          <p:cNvPr id="11" name="TextBox 10">
            <a:extLst>
              <a:ext uri="{FF2B5EF4-FFF2-40B4-BE49-F238E27FC236}">
                <a16:creationId xmlns:a16="http://schemas.microsoft.com/office/drawing/2014/main" id="{729F082F-345B-185E-3BA8-F9FE0F05CAFF}"/>
              </a:ext>
            </a:extLst>
          </p:cNvPr>
          <p:cNvSpPr txBox="1"/>
          <p:nvPr/>
        </p:nvSpPr>
        <p:spPr>
          <a:xfrm>
            <a:off x="2549698" y="2057952"/>
            <a:ext cx="7098890" cy="2892784"/>
          </a:xfrm>
          <a:prstGeom prst="rect">
            <a:avLst/>
          </a:prstGeom>
        </p:spPr>
        <p:txBody>
          <a:bodyPr vert="horz" lIns="91440" tIns="45720" rIns="91440" bIns="45720" rtlCol="0">
            <a:noAutofit/>
          </a:bodyPr>
          <a:lstStyle/>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p:txBody>
      </p:sp>
    </p:spTree>
    <p:extLst>
      <p:ext uri="{BB962C8B-B14F-4D97-AF65-F5344CB8AC3E}">
        <p14:creationId xmlns:p14="http://schemas.microsoft.com/office/powerpoint/2010/main" val="124190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804672" y="170602"/>
            <a:ext cx="5162743"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latin typeface="Open Sans" panose="020B0606030504020204" pitchFamily="34" charset="0"/>
                <a:ea typeface="Open Sans" panose="020B0606030504020204" pitchFamily="34" charset="0"/>
                <a:cs typeface="Open Sans" panose="020B0606030504020204" pitchFamily="34" charset="0"/>
              </a:rPr>
              <a:t>Completion till PP2</a:t>
            </a:r>
          </a:p>
        </p:txBody>
      </p:sp>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786011" y="1939079"/>
            <a:ext cx="11844528" cy="3639289"/>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600" b="1" spc="305" dirty="0">
                <a:latin typeface="Arial" panose="020B0604020202020204" pitchFamily="34" charset="0"/>
                <a:cs typeface="Arial" panose="020B0604020202020204" pitchFamily="34" charset="0"/>
              </a:rPr>
              <a:t>Completed the online examination</a:t>
            </a:r>
          </a:p>
          <a:p>
            <a:r>
              <a:rPr lang="en-US" sz="2600" spc="305" dirty="0">
                <a:latin typeface="Arial" panose="020B0604020202020204" pitchFamily="34" charset="0"/>
                <a:cs typeface="Arial" panose="020B0604020202020204" pitchFamily="34" charset="0"/>
              </a:rPr>
              <a:t>Completed</a:t>
            </a:r>
            <a:r>
              <a:rPr lang="en-US" sz="2600" i="0" spc="305" dirty="0">
                <a:effectLst/>
                <a:latin typeface="Arial" panose="020B0604020202020204" pitchFamily="34" charset="0"/>
                <a:cs typeface="Arial" panose="020B0604020202020204" pitchFamily="34" charset="0"/>
              </a:rPr>
              <a:t> the functionalities of online examination.</a:t>
            </a:r>
          </a:p>
          <a:p>
            <a:pPr lvl="1"/>
            <a:r>
              <a:rPr lang="en-US" sz="2600" i="0" spc="305" dirty="0">
                <a:effectLst/>
                <a:latin typeface="Arial" panose="020B0604020202020204" pitchFamily="34" charset="0"/>
                <a:cs typeface="Arial" panose="020B0604020202020204" pitchFamily="34" charset="0"/>
              </a:rPr>
              <a:t>Frontend implementation</a:t>
            </a:r>
          </a:p>
          <a:p>
            <a:pPr lvl="1"/>
            <a:r>
              <a:rPr lang="en-US" sz="2600" i="0" spc="305" dirty="0">
                <a:effectLst/>
                <a:latin typeface="Arial" panose="020B0604020202020204" pitchFamily="34" charset="0"/>
                <a:cs typeface="Arial" panose="020B0604020202020204" pitchFamily="34" charset="0"/>
              </a:rPr>
              <a:t>Backend implementation</a:t>
            </a:r>
          </a:p>
          <a:p>
            <a:pPr lvl="1"/>
            <a:r>
              <a:rPr lang="en-US" sz="2600" i="0" spc="305" dirty="0">
                <a:effectLst/>
                <a:latin typeface="Arial" panose="020B0604020202020204" pitchFamily="34" charset="0"/>
                <a:cs typeface="Arial" panose="020B0604020202020204" pitchFamily="34" charset="0"/>
              </a:rPr>
              <a:t>API integration </a:t>
            </a:r>
          </a:p>
          <a:p>
            <a:pPr lvl="1"/>
            <a:r>
              <a:rPr lang="en-US" sz="2600" i="0" spc="305" dirty="0">
                <a:effectLst/>
                <a:latin typeface="Arial" panose="020B0604020202020204" pitchFamily="34" charset="0"/>
                <a:cs typeface="Arial" panose="020B0604020202020204" pitchFamily="34" charset="0"/>
              </a:rPr>
              <a:t>Server deployment(‘</a:t>
            </a:r>
            <a:r>
              <a:rPr lang="en-US" sz="2600" b="1" i="0" spc="305" dirty="0">
                <a:effectLst/>
                <a:latin typeface="Arial" panose="020B0604020202020204" pitchFamily="34" charset="0"/>
                <a:cs typeface="Arial" panose="020B0604020202020204" pitchFamily="34" charset="0"/>
              </a:rPr>
              <a:t>Heroku’</a:t>
            </a:r>
            <a:r>
              <a:rPr lang="en-US" sz="2600" i="0" spc="305" dirty="0">
                <a:effectLst/>
                <a:latin typeface="Arial" panose="020B0604020202020204" pitchFamily="34" charset="0"/>
                <a:cs typeface="Arial" panose="020B0604020202020204" pitchFamily="34" charset="0"/>
              </a:rPr>
              <a:t>)</a:t>
            </a:r>
          </a:p>
          <a:p>
            <a:r>
              <a:rPr lang="en-US" sz="2600" spc="305" dirty="0">
                <a:latin typeface="Arial" panose="020B0604020202020204" pitchFamily="34" charset="0"/>
                <a:cs typeface="Arial" panose="020B0604020202020204" pitchFamily="34" charset="0"/>
              </a:rPr>
              <a:t>Enabled the screen reader.</a:t>
            </a:r>
          </a:p>
          <a:p>
            <a:r>
              <a:rPr lang="en-US" sz="2600" spc="305" dirty="0">
                <a:latin typeface="Arial" panose="020B0604020202020204" pitchFamily="34" charset="0"/>
                <a:cs typeface="Arial" panose="020B0604020202020204" pitchFamily="34" charset="0"/>
              </a:rPr>
              <a:t>Enabled the accessibility mode. </a:t>
            </a:r>
          </a:p>
          <a:p>
            <a:r>
              <a:rPr lang="en-US" sz="2600" spc="305" dirty="0">
                <a:latin typeface="Arial" panose="020B0604020202020204" pitchFamily="34" charset="0"/>
                <a:cs typeface="Arial" panose="020B0604020202020204" pitchFamily="34" charset="0"/>
              </a:rPr>
              <a:t>Collected data to the dataset</a:t>
            </a:r>
          </a:p>
          <a:p>
            <a:r>
              <a:rPr lang="en-US" sz="2600" spc="305" dirty="0">
                <a:latin typeface="Arial" panose="020B0604020202020204" pitchFamily="34" charset="0"/>
                <a:cs typeface="Arial" panose="020B0604020202020204" pitchFamily="34" charset="0"/>
              </a:rPr>
              <a:t>Built the Machine Learning model</a:t>
            </a:r>
          </a:p>
          <a:p>
            <a:r>
              <a:rPr lang="en-US" sz="2600" spc="305" dirty="0">
                <a:latin typeface="Arial" panose="020B0604020202020204" pitchFamily="34" charset="0"/>
                <a:cs typeface="Arial" panose="020B0604020202020204" pitchFamily="34" charset="0"/>
              </a:rPr>
              <a:t>Deployed the Machine Learning model to API</a:t>
            </a:r>
          </a:p>
          <a:p>
            <a:r>
              <a:rPr lang="en-US" sz="2600" spc="305" dirty="0">
                <a:latin typeface="Arial" panose="020B0604020202020204" pitchFamily="34" charset="0"/>
                <a:cs typeface="Arial" panose="020B0604020202020204" pitchFamily="34" charset="0"/>
              </a:rPr>
              <a:t>Predicted the knowledge level of the student</a:t>
            </a:r>
          </a:p>
          <a:p>
            <a:pPr marL="0" indent="0">
              <a:buNone/>
            </a:pPr>
            <a:endParaRPr lang="en-US" sz="1800" spc="305" dirty="0"/>
          </a:p>
          <a:p>
            <a:endParaRPr lang="en-US" sz="1800" spc="305" dirty="0"/>
          </a:p>
          <a:p>
            <a:endParaRPr lang="en-US" sz="1800" dirty="0"/>
          </a:p>
        </p:txBody>
      </p:sp>
      <p:grpSp>
        <p:nvGrpSpPr>
          <p:cNvPr id="37" name="Group 3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8" name="Freeform: Shape 3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E951CDB4-C85A-4BCA-B3DE-80E848EAD71E}" type="datetime1">
              <a:rPr lang="en-US"/>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pPr>
                <a:spcAft>
                  <a:spcPts val="600"/>
                </a:spcAft>
              </a:pPr>
              <a:t>60</a:t>
            </a:fld>
            <a:endParaRPr lang="en-US"/>
          </a:p>
        </p:txBody>
      </p:sp>
    </p:spTree>
    <p:extLst>
      <p:ext uri="{BB962C8B-B14F-4D97-AF65-F5344CB8AC3E}">
        <p14:creationId xmlns:p14="http://schemas.microsoft.com/office/powerpoint/2010/main" val="1616768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AEB2FD1-17F7-4D1C-1712-728D7F583DFF}"/>
              </a:ext>
            </a:extLst>
          </p:cNvPr>
          <p:cNvSpPr txBox="1"/>
          <p:nvPr/>
        </p:nvSpPr>
        <p:spPr>
          <a:xfrm>
            <a:off x="6657715" y="467271"/>
            <a:ext cx="4195674" cy="20525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300" b="1" kern="1200">
                <a:solidFill>
                  <a:schemeClr val="tx1"/>
                </a:solidFill>
                <a:latin typeface="+mj-lt"/>
                <a:ea typeface="+mj-ea"/>
                <a:cs typeface="+mj-cs"/>
              </a:rPr>
              <a:t>Completion for final presentation </a:t>
            </a:r>
          </a:p>
        </p:txBody>
      </p:sp>
      <p:sp>
        <p:nvSpPr>
          <p:cNvPr id="37" name="Oval 3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4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4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30" name="Graphic 29" descr="Checkmark">
            <a:extLst>
              <a:ext uri="{FF2B5EF4-FFF2-40B4-BE49-F238E27FC236}">
                <a16:creationId xmlns:a16="http://schemas.microsoft.com/office/drawing/2014/main" id="{DB7591ED-8641-E1C7-02CD-7E78362E016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17770" y="1448957"/>
            <a:ext cx="3952579" cy="3952579"/>
          </a:xfrm>
          <a:prstGeom prst="rect">
            <a:avLst/>
          </a:prstGeom>
        </p:spPr>
      </p:pic>
      <p:sp>
        <p:nvSpPr>
          <p:cNvPr id="5" name="Content Placeholder 2">
            <a:extLst>
              <a:ext uri="{FF2B5EF4-FFF2-40B4-BE49-F238E27FC236}">
                <a16:creationId xmlns:a16="http://schemas.microsoft.com/office/drawing/2014/main" id="{01F0DA39-2FF5-EEA9-8ED3-EC4E4B22B294}"/>
              </a:ext>
            </a:extLst>
          </p:cNvPr>
          <p:cNvSpPr txBox="1">
            <a:spLocks/>
          </p:cNvSpPr>
          <p:nvPr/>
        </p:nvSpPr>
        <p:spPr>
          <a:xfrm>
            <a:off x="6695359" y="2990818"/>
            <a:ext cx="4158031" cy="2913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spc="305">
                <a:solidFill>
                  <a:schemeClr val="tx1">
                    <a:alpha val="80000"/>
                  </a:schemeClr>
                </a:solidFill>
              </a:rPr>
              <a:t>Completed</a:t>
            </a:r>
            <a:r>
              <a:rPr lang="en-US" sz="2000" i="0" spc="305">
                <a:solidFill>
                  <a:schemeClr val="tx1">
                    <a:alpha val="80000"/>
                  </a:schemeClr>
                </a:solidFill>
                <a:effectLst/>
              </a:rPr>
              <a:t> the tutor recommendation part.</a:t>
            </a:r>
            <a:endParaRPr lang="en-US" sz="2000" spc="305">
              <a:solidFill>
                <a:schemeClr val="tx1">
                  <a:alpha val="80000"/>
                </a:schemeClr>
              </a:solidFill>
            </a:endParaRPr>
          </a:p>
          <a:p>
            <a:endParaRPr lang="en-US" sz="2000">
              <a:solidFill>
                <a:schemeClr val="tx1">
                  <a:alpha val="80000"/>
                </a:schemeClr>
              </a:solidFill>
            </a:endParaRPr>
          </a:p>
        </p:txBody>
      </p:sp>
      <p:sp>
        <p:nvSpPr>
          <p:cNvPr id="4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a:solidFill>
                  <a:schemeClr val="tx1">
                    <a:alpha val="60000"/>
                  </a:schemeClr>
                </a:solidFill>
              </a:rPr>
              <a:pPr>
                <a:spcAft>
                  <a:spcPts val="600"/>
                </a:spcAft>
              </a:pPr>
              <a:t>11/6/2023</a:t>
            </a:fld>
            <a:endParaRPr lang="en-US">
              <a:solidFill>
                <a:schemeClr val="tx1">
                  <a:alpha val="60000"/>
                </a:schemeClr>
              </a:solidFill>
            </a:endParaRPr>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solidFill>
                  <a:schemeClr val="tx1">
                    <a:alpha val="60000"/>
                  </a:schemeClr>
                </a:solidFill>
              </a:rPr>
              <a:pPr>
                <a:spcAft>
                  <a:spcPts val="600"/>
                </a:spcAft>
              </a:pPr>
              <a:t>61</a:t>
            </a:fld>
            <a:endParaRPr lang="en-US">
              <a:solidFill>
                <a:schemeClr val="tx1">
                  <a:alpha val="60000"/>
                </a:schemeClr>
              </a:solidFill>
            </a:endParaRPr>
          </a:p>
        </p:txBody>
      </p:sp>
      <p:cxnSp>
        <p:nvCxnSpPr>
          <p:cNvPr id="45" name="Straight Connector 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636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a:xfrm>
            <a:off x="533400" y="0"/>
            <a:ext cx="10515600" cy="1325563"/>
          </a:xfrm>
        </p:spPr>
        <p:txBody>
          <a:bodyPr>
            <a:normAutofit/>
          </a:bodyPr>
          <a:lstStyle/>
          <a:p>
            <a:r>
              <a:rPr lang="en-US" sz="5000" spc="-236" dirty="0">
                <a:latin typeface="Open Sans Bold"/>
              </a:rPr>
              <a:t>References</a:t>
            </a:r>
            <a:endParaRPr lang="en-US" sz="5000" dirty="0"/>
          </a:p>
        </p:txBody>
      </p:sp>
      <p:sp>
        <p:nvSpPr>
          <p:cNvPr id="18" name="TextBox 17">
            <a:extLst>
              <a:ext uri="{FF2B5EF4-FFF2-40B4-BE49-F238E27FC236}">
                <a16:creationId xmlns:a16="http://schemas.microsoft.com/office/drawing/2014/main" id="{21E71200-47D1-A0DC-5A6F-DEC24CECF854}"/>
              </a:ext>
            </a:extLst>
          </p:cNvPr>
          <p:cNvSpPr txBox="1"/>
          <p:nvPr/>
        </p:nvSpPr>
        <p:spPr>
          <a:xfrm>
            <a:off x="762000" y="1905000"/>
            <a:ext cx="9220200" cy="3200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BF6E3E68-7FDB-0097-4A7A-8258CD0A3F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1117645"/>
            <a:ext cx="8763000" cy="5740355"/>
          </a:xfrm>
          <a:prstGeom prst="rect">
            <a:avLst/>
          </a:prstGeom>
        </p:spPr>
      </p:pic>
      <p:sp>
        <p:nvSpPr>
          <p:cNvPr id="8" name="TextBox 22">
            <a:extLst>
              <a:ext uri="{FF2B5EF4-FFF2-40B4-BE49-F238E27FC236}">
                <a16:creationId xmlns:a16="http://schemas.microsoft.com/office/drawing/2014/main" id="{3E54685D-40B1-73E7-06A9-69785FAC984E}"/>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87399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0" y="205740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b="1" kern="1200" dirty="0" err="1">
                <a:solidFill>
                  <a:schemeClr val="tx1"/>
                </a:solidFill>
                <a:latin typeface="+mj-lt"/>
                <a:ea typeface="+mj-ea"/>
                <a:cs typeface="+mj-cs"/>
              </a:rPr>
              <a:t>Mongodb</a:t>
            </a:r>
            <a:endParaRPr lang="en-US" sz="5200" b="1" kern="1200" dirty="0">
              <a:solidFill>
                <a:schemeClr val="tx1"/>
              </a:solidFill>
              <a:latin typeface="+mj-lt"/>
              <a:ea typeface="+mj-ea"/>
              <a:cs typeface="+mj-cs"/>
            </a:endParaRPr>
          </a:p>
        </p:txBody>
      </p:sp>
      <p:pic>
        <p:nvPicPr>
          <p:cNvPr id="6" name="Picture 5" descr="A screenshot of a computer&#10;&#10;Description automatically generated">
            <a:extLst>
              <a:ext uri="{FF2B5EF4-FFF2-40B4-BE49-F238E27FC236}">
                <a16:creationId xmlns:a16="http://schemas.microsoft.com/office/drawing/2014/main" id="{A3AB3A29-93A0-4B33-83C3-7D1C5E5EC4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27696" y="304800"/>
            <a:ext cx="8964705" cy="5715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951CDB4-C85A-4BCA-B3DE-80E848EAD71E}" type="datetime1">
              <a:rPr lang="en-US"/>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217C01CDF565}" type="slidenum">
              <a:rPr lang="en-US"/>
              <a:pPr>
                <a:spcAft>
                  <a:spcPts val="600"/>
                </a:spcAft>
              </a:pPr>
              <a:t>63</a:t>
            </a:fld>
            <a:endParaRPr lang="en-US"/>
          </a:p>
        </p:txBody>
      </p:sp>
    </p:spTree>
    <p:extLst>
      <p:ext uri="{BB962C8B-B14F-4D97-AF65-F5344CB8AC3E}">
        <p14:creationId xmlns:p14="http://schemas.microsoft.com/office/powerpoint/2010/main" val="1594821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Home page</a:t>
            </a:r>
          </a:p>
        </p:txBody>
      </p:sp>
      <p:grpSp>
        <p:nvGrpSpPr>
          <p:cNvPr id="35"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6"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64</a:t>
            </a:fld>
            <a:endParaRPr lang="en-US"/>
          </a:p>
        </p:txBody>
      </p:sp>
      <p:pic>
        <p:nvPicPr>
          <p:cNvPr id="6" name="Picture 5" descr="A screenshot of a cell phone&#10;&#10;Description automatically generated">
            <a:extLst>
              <a:ext uri="{FF2B5EF4-FFF2-40B4-BE49-F238E27FC236}">
                <a16:creationId xmlns:a16="http://schemas.microsoft.com/office/drawing/2014/main" id="{B48CAA4D-5C37-79D6-6532-CD39BA9B292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77135" y="206517"/>
            <a:ext cx="2777114" cy="5508483"/>
          </a:xfrm>
          <a:prstGeom prst="rect">
            <a:avLst/>
          </a:prstGeom>
        </p:spPr>
      </p:pic>
      <p:pic>
        <p:nvPicPr>
          <p:cNvPr id="7" name="Picture 6" descr="A black screen with a black background&#10;&#10;Description automatically generated">
            <a:extLst>
              <a:ext uri="{FF2B5EF4-FFF2-40B4-BE49-F238E27FC236}">
                <a16:creationId xmlns:a16="http://schemas.microsoft.com/office/drawing/2014/main" id="{2CD64DDE-11F7-4795-A47C-692114EBFB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7196507" y="10251"/>
            <a:ext cx="2938369" cy="5888083"/>
          </a:xfrm>
          <a:prstGeom prst="rect">
            <a:avLst/>
          </a:prstGeom>
        </p:spPr>
      </p:pic>
    </p:spTree>
    <p:extLst>
      <p:ext uri="{BB962C8B-B14F-4D97-AF65-F5344CB8AC3E}">
        <p14:creationId xmlns:p14="http://schemas.microsoft.com/office/powerpoint/2010/main" val="3383158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B2FD1-17F7-4D1C-1712-728D7F583DFF}"/>
              </a:ext>
            </a:extLst>
          </p:cNvPr>
          <p:cNvSpPr txBox="1"/>
          <p:nvPr/>
        </p:nvSpPr>
        <p:spPr>
          <a:xfrm>
            <a:off x="599609" y="679731"/>
            <a:ext cx="4171994" cy="373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a:solidFill>
                  <a:schemeClr val="tx1"/>
                </a:solidFill>
                <a:latin typeface="+mj-lt"/>
                <a:ea typeface="+mj-ea"/>
                <a:cs typeface="+mj-cs"/>
              </a:rPr>
              <a:t>Login page</a:t>
            </a:r>
          </a:p>
        </p:txBody>
      </p:sp>
      <p:grpSp>
        <p:nvGrpSpPr>
          <p:cNvPr id="34" name="Group 3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0" name="Straight Connector 2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569ABC5B-FC4A-D01A-D1E6-883D7BC3DB13}"/>
              </a:ext>
            </a:extLst>
          </p:cNvPr>
          <p:cNvSpPr>
            <a:spLocks noGrp="1"/>
          </p:cNvSpPr>
          <p:nvPr>
            <p:ph type="dt" sz="half" idx="10"/>
          </p:nvPr>
        </p:nvSpPr>
        <p:spPr>
          <a:xfrm>
            <a:off x="603504" y="6492240"/>
            <a:ext cx="2743200" cy="365125"/>
          </a:xfrm>
        </p:spPr>
        <p:txBody>
          <a:bodyPr vert="horz" lIns="91440" tIns="45720" rIns="91440" bIns="45720" rtlCol="0" anchor="ctr">
            <a:normAutofit/>
          </a:bodyPr>
          <a:lstStyle/>
          <a:p>
            <a:pPr>
              <a:spcAft>
                <a:spcPts val="600"/>
              </a:spcAft>
            </a:pPr>
            <a:fld id="{E951CDB4-C85A-4BCA-B3DE-80E848EAD71E}" type="datetime1">
              <a:rPr lang="en-US" smtClean="0"/>
              <a:pPr>
                <a:spcAft>
                  <a:spcPts val="600"/>
                </a:spcAft>
              </a:pPr>
              <a:t>11/6/2023</a:t>
            </a:fld>
            <a:endParaRPr lang="en-US"/>
          </a:p>
        </p:txBody>
      </p:sp>
      <p:sp>
        <p:nvSpPr>
          <p:cNvPr id="3" name="Slide Number Placeholder 2">
            <a:extLst>
              <a:ext uri="{FF2B5EF4-FFF2-40B4-BE49-F238E27FC236}">
                <a16:creationId xmlns:a16="http://schemas.microsoft.com/office/drawing/2014/main" id="{6E165A6A-7CCF-6436-4808-914A4CDE6E0C}"/>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65</a:t>
            </a:fld>
            <a:endParaRPr lang="en-US"/>
          </a:p>
        </p:txBody>
      </p:sp>
      <p:pic>
        <p:nvPicPr>
          <p:cNvPr id="10" name="Picture 9" descr="A screen shot of a login&#10;&#10;Description automatically generated">
            <a:extLst>
              <a:ext uri="{FF2B5EF4-FFF2-40B4-BE49-F238E27FC236}">
                <a16:creationId xmlns:a16="http://schemas.microsoft.com/office/drawing/2014/main" id="{ADEF5107-453F-7B82-E1D7-9AF1898FF5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86600" y="557360"/>
            <a:ext cx="2605125" cy="5632704"/>
          </a:xfrm>
          <a:prstGeom prst="rect">
            <a:avLst/>
          </a:prstGeom>
        </p:spPr>
      </p:pic>
      <p:pic>
        <p:nvPicPr>
          <p:cNvPr id="11" name="Picture 10" descr="A black screen with a black background&#10;&#10;Description automatically generated">
            <a:extLst>
              <a:ext uri="{FF2B5EF4-FFF2-40B4-BE49-F238E27FC236}">
                <a16:creationId xmlns:a16="http://schemas.microsoft.com/office/drawing/2014/main" id="{3D1F5F32-0504-73B6-1B69-6B98586346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919977" y="334638"/>
            <a:ext cx="2938369" cy="5888083"/>
          </a:xfrm>
          <a:prstGeom prst="rect">
            <a:avLst/>
          </a:prstGeom>
        </p:spPr>
      </p:pic>
    </p:spTree>
    <p:extLst>
      <p:ext uri="{BB962C8B-B14F-4D97-AF65-F5344CB8AC3E}">
        <p14:creationId xmlns:p14="http://schemas.microsoft.com/office/powerpoint/2010/main" val="3011515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E5591F-783B-BEEC-953B-6BA666F92497}"/>
              </a:ext>
            </a:extLst>
          </p:cNvPr>
          <p:cNvSpPr txBox="1"/>
          <p:nvPr/>
        </p:nvSpPr>
        <p:spPr>
          <a:xfrm>
            <a:off x="1113809" y="2825248"/>
            <a:ext cx="4304167"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000" b="1" kern="1200">
                <a:solidFill>
                  <a:schemeClr val="tx1"/>
                </a:solidFill>
                <a:latin typeface="+mj-lt"/>
                <a:ea typeface="+mj-ea"/>
                <a:cs typeface="+mj-cs"/>
              </a:rPr>
              <a:t>Poster Designed For </a:t>
            </a:r>
          </a:p>
          <a:p>
            <a:pPr>
              <a:lnSpc>
                <a:spcPct val="90000"/>
              </a:lnSpc>
              <a:spcBef>
                <a:spcPct val="0"/>
              </a:spcBef>
              <a:spcAft>
                <a:spcPts val="600"/>
              </a:spcAft>
            </a:pPr>
            <a:r>
              <a:rPr lang="en-US" sz="5000" b="1" kern="1200">
                <a:solidFill>
                  <a:schemeClr val="tx1"/>
                </a:solidFill>
                <a:latin typeface="+mj-lt"/>
                <a:ea typeface="+mj-ea"/>
                <a:cs typeface="+mj-cs"/>
              </a:rPr>
              <a:t>Edu Sense</a:t>
            </a:r>
            <a:endParaRPr lang="en-US" sz="5000" b="1" kern="1200" dirty="0">
              <a:solidFill>
                <a:schemeClr val="tx1"/>
              </a:solidFill>
              <a:latin typeface="+mj-lt"/>
              <a:ea typeface="+mj-ea"/>
              <a:cs typeface="+mj-cs"/>
            </a:endParaRPr>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document&#10;&#10;Description automatically generated">
            <a:extLst>
              <a:ext uri="{FF2B5EF4-FFF2-40B4-BE49-F238E27FC236}">
                <a16:creationId xmlns:a16="http://schemas.microsoft.com/office/drawing/2014/main" id="{DC156358-CADC-9CC8-E936-FEB6B985C3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4200" y="799414"/>
            <a:ext cx="3720413" cy="5258535"/>
          </a:xfrm>
          <a:prstGeom prst="rect">
            <a:avLst/>
          </a:prstGeom>
        </p:spPr>
      </p:pic>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500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86E125-768E-9426-E646-D2D702FDE5E1}"/>
              </a:ext>
            </a:extLst>
          </p:cNvPr>
          <p:cNvSpPr txBox="1"/>
          <p:nvPr/>
        </p:nvSpPr>
        <p:spPr>
          <a:xfrm>
            <a:off x="662180" y="2862471"/>
            <a:ext cx="3041803" cy="2907802"/>
          </a:xfrm>
          <a:prstGeom prst="rect">
            <a:avLst/>
          </a:prstGeom>
        </p:spPr>
        <p:txBody>
          <a:bodyPr vert="horz" lIns="91440" tIns="45720" rIns="91440" bIns="45720" rtlCol="0" anchor="t">
            <a:normAutofit/>
          </a:bodyPr>
          <a:lstStyle/>
          <a:p>
            <a:pPr marL="0">
              <a:lnSpc>
                <a:spcPct val="90000"/>
              </a:lnSpc>
              <a:spcBef>
                <a:spcPct val="0"/>
              </a:spcBef>
              <a:spcAft>
                <a:spcPts val="600"/>
              </a:spcAft>
            </a:pPr>
            <a:r>
              <a:rPr lang="en-US" sz="4000" b="1">
                <a:solidFill>
                  <a:srgbClr val="FFFFFF"/>
                </a:solidFill>
                <a:effectLst/>
                <a:latin typeface="+mj-lt"/>
                <a:ea typeface="+mj-ea"/>
                <a:cs typeface="+mj-cs"/>
              </a:rPr>
              <a:t>Research Paper Acceptance</a:t>
            </a:r>
            <a:endParaRPr lang="en-US" sz="4000">
              <a:solidFill>
                <a:srgbClr val="FFFFFF"/>
              </a:solidFill>
              <a:effectLst/>
              <a:latin typeface="+mj-lt"/>
              <a:ea typeface="+mj-ea"/>
              <a:cs typeface="+mj-cs"/>
            </a:endParaRPr>
          </a:p>
        </p:txBody>
      </p:sp>
      <p:pic>
        <p:nvPicPr>
          <p:cNvPr id="16" name="Picture 15">
            <a:extLst>
              <a:ext uri="{FF2B5EF4-FFF2-40B4-BE49-F238E27FC236}">
                <a16:creationId xmlns:a16="http://schemas.microsoft.com/office/drawing/2014/main" id="{E941CCC5-4B2A-402A-A6A1-FB4FD53F88B0}"/>
              </a:ext>
            </a:extLst>
          </p:cNvPr>
          <p:cNvPicPr>
            <a:picLocks noChangeAspect="1"/>
          </p:cNvPicPr>
          <p:nvPr/>
        </p:nvPicPr>
        <p:blipFill>
          <a:blip r:embed="rId2"/>
          <a:stretch>
            <a:fillRect/>
          </a:stretch>
        </p:blipFill>
        <p:spPr>
          <a:xfrm>
            <a:off x="4332094" y="601812"/>
            <a:ext cx="3387578" cy="2633841"/>
          </a:xfrm>
          <a:prstGeom prst="rect">
            <a:avLst/>
          </a:prstGeom>
        </p:spPr>
      </p:pic>
      <p:pic>
        <p:nvPicPr>
          <p:cNvPr id="14" name="Picture 13">
            <a:extLst>
              <a:ext uri="{FF2B5EF4-FFF2-40B4-BE49-F238E27FC236}">
                <a16:creationId xmlns:a16="http://schemas.microsoft.com/office/drawing/2014/main" id="{A042564D-92A0-FB5A-CA70-E9C972D4D5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7015" y="838200"/>
            <a:ext cx="4494099" cy="1999874"/>
          </a:xfrm>
          <a:prstGeom prst="rect">
            <a:avLst/>
          </a:prstGeom>
        </p:spPr>
      </p:pic>
      <p:pic>
        <p:nvPicPr>
          <p:cNvPr id="10" name="Picture 9">
            <a:extLst>
              <a:ext uri="{FF2B5EF4-FFF2-40B4-BE49-F238E27FC236}">
                <a16:creationId xmlns:a16="http://schemas.microsoft.com/office/drawing/2014/main" id="{C987D4A4-F525-D7C5-A5B5-F5A719A0A7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01040" y="3429000"/>
            <a:ext cx="7112423" cy="2827188"/>
          </a:xfrm>
          <a:prstGeom prst="rect">
            <a:avLst/>
          </a:prstGeom>
        </p:spPr>
      </p:pic>
    </p:spTree>
    <p:extLst>
      <p:ext uri="{BB962C8B-B14F-4D97-AF65-F5344CB8AC3E}">
        <p14:creationId xmlns:p14="http://schemas.microsoft.com/office/powerpoint/2010/main" val="2437240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EE5591F-783B-BEEC-953B-6BA666F92497}"/>
              </a:ext>
            </a:extLst>
          </p:cNvPr>
          <p:cNvSpPr txBox="1"/>
          <p:nvPr/>
        </p:nvSpPr>
        <p:spPr>
          <a:xfrm>
            <a:off x="4603468" y="4741948"/>
            <a:ext cx="6829520" cy="862031"/>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000" b="1" kern="1200" dirty="0">
                <a:solidFill>
                  <a:srgbClr val="FFFFFF"/>
                </a:solidFill>
                <a:latin typeface="+mj-lt"/>
                <a:ea typeface="+mj-ea"/>
                <a:cs typeface="+mj-cs"/>
              </a:rPr>
              <a:t>Other Research Paper Acceptance</a:t>
            </a:r>
            <a:endParaRPr lang="en-US" sz="4000" kern="1200" dirty="0">
              <a:solidFill>
                <a:srgbClr val="FFFFFF"/>
              </a:solidFill>
              <a:latin typeface="+mj-lt"/>
              <a:ea typeface="+mj-ea"/>
              <a:cs typeface="+mj-cs"/>
            </a:endParaRPr>
          </a:p>
        </p:txBody>
      </p:sp>
      <p:pic>
        <p:nvPicPr>
          <p:cNvPr id="11" name="Picture 10" descr="A screenshot of a phone&#10;&#10;Description automatically generated">
            <a:extLst>
              <a:ext uri="{FF2B5EF4-FFF2-40B4-BE49-F238E27FC236}">
                <a16:creationId xmlns:a16="http://schemas.microsoft.com/office/drawing/2014/main" id="{A7323CC9-908D-4F32-A01F-9D679C8A74C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7840" y="633759"/>
            <a:ext cx="3793472" cy="3487270"/>
          </a:xfrm>
          <a:prstGeom prst="rect">
            <a:avLst/>
          </a:prstGeom>
        </p:spPr>
      </p:pic>
      <p:pic>
        <p:nvPicPr>
          <p:cNvPr id="3" name="Picture 2">
            <a:extLst>
              <a:ext uri="{FF2B5EF4-FFF2-40B4-BE49-F238E27FC236}">
                <a16:creationId xmlns:a16="http://schemas.microsoft.com/office/drawing/2014/main" id="{455BC513-BC28-7055-17FC-82037C8CFD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4959" y="553254"/>
            <a:ext cx="3797570" cy="154751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ADEA7C1-6765-4214-F47B-CEFC62A8A3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70663" y="2422097"/>
            <a:ext cx="1833793" cy="201380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7" name="Picture 6" descr="A screenshot of a black screen&#10;&#10;Description automatically generated">
            <a:extLst>
              <a:ext uri="{FF2B5EF4-FFF2-40B4-BE49-F238E27FC236}">
                <a16:creationId xmlns:a16="http://schemas.microsoft.com/office/drawing/2014/main" id="{F3E5AC9A-C93E-017A-55FD-5AD40A4ADE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86176" y="403181"/>
            <a:ext cx="3797984" cy="39484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63" name="Straight Connector 62">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omputer screen shot of a computer&#10;&#10;Description automatically generated">
            <a:extLst>
              <a:ext uri="{FF2B5EF4-FFF2-40B4-BE49-F238E27FC236}">
                <a16:creationId xmlns:a16="http://schemas.microsoft.com/office/drawing/2014/main" id="{3D003CC4-6D37-0A3D-0684-B5F535BECAA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3923" y="4525715"/>
            <a:ext cx="3642594" cy="201055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598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4">
            <a:extLst>
              <a:ext uri="{FF2B5EF4-FFF2-40B4-BE49-F238E27FC236}">
                <a16:creationId xmlns:a16="http://schemas.microsoft.com/office/drawing/2014/main" id="{B4C43ABF-5362-AB75-C320-D2A78B4A740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098386" y="1001183"/>
            <a:ext cx="5995228" cy="5571067"/>
          </a:xfrm>
          <a:prstGeom prst="rect">
            <a:avLst/>
          </a:prstGeom>
        </p:spPr>
      </p:pic>
      <p:sp>
        <p:nvSpPr>
          <p:cNvPr id="8" name="TextBox 13">
            <a:extLst>
              <a:ext uri="{FF2B5EF4-FFF2-40B4-BE49-F238E27FC236}">
                <a16:creationId xmlns:a16="http://schemas.microsoft.com/office/drawing/2014/main" id="{96980294-CC7A-0EA8-9D69-3ED57031EE85}"/>
              </a:ext>
            </a:extLst>
          </p:cNvPr>
          <p:cNvSpPr txBox="1"/>
          <p:nvPr/>
        </p:nvSpPr>
        <p:spPr>
          <a:xfrm>
            <a:off x="838200" y="76200"/>
            <a:ext cx="16069803" cy="848437"/>
          </a:xfrm>
          <a:prstGeom prst="rect">
            <a:avLst/>
          </a:prstGeom>
        </p:spPr>
        <p:txBody>
          <a:bodyPr lIns="0" tIns="0" rIns="0" bIns="0" rtlCol="0" anchor="t">
            <a:spAutoFit/>
          </a:bodyPr>
          <a:lstStyle/>
          <a:p>
            <a:pPr algn="l">
              <a:lnSpc>
                <a:spcPts val="7128"/>
              </a:lnSpc>
            </a:pPr>
            <a:r>
              <a:rPr lang="en-US" sz="4800" spc="-263" dirty="0">
                <a:latin typeface="Open Sans Bold"/>
              </a:rPr>
              <a:t>Work Breakdown</a:t>
            </a:r>
          </a:p>
        </p:txBody>
      </p:sp>
    </p:spTree>
    <p:extLst>
      <p:ext uri="{BB962C8B-B14F-4D97-AF65-F5344CB8AC3E}">
        <p14:creationId xmlns:p14="http://schemas.microsoft.com/office/powerpoint/2010/main" val="20589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842CB5B-D145-0FF5-E1C7-8D8274829B33}"/>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System Overview </a:t>
            </a:r>
          </a:p>
        </p:txBody>
      </p:sp>
      <p:pic>
        <p:nvPicPr>
          <p:cNvPr id="2" name="image4.png">
            <a:extLst>
              <a:ext uri="{FF2B5EF4-FFF2-40B4-BE49-F238E27FC236}">
                <a16:creationId xmlns:a16="http://schemas.microsoft.com/office/drawing/2014/main" id="{918D37A3-B3A3-C41B-B0AA-2522A389E022}"/>
              </a:ext>
            </a:extLst>
          </p:cNvPr>
          <p:cNvPicPr/>
          <p:nvPr/>
        </p:nvPicPr>
        <p:blipFill>
          <a:blip r:embed="rId2" cstate="screen">
            <a:extLst>
              <a:ext uri="{28A0092B-C50C-407E-A947-70E740481C1C}">
                <a14:useLocalDpi xmlns:a14="http://schemas.microsoft.com/office/drawing/2010/main"/>
              </a:ext>
            </a:extLst>
          </a:blip>
          <a:srcRect/>
          <a:stretch>
            <a:fillRect/>
          </a:stretch>
        </p:blipFill>
        <p:spPr>
          <a:xfrm>
            <a:off x="1676400" y="1600200"/>
            <a:ext cx="8610599" cy="4724399"/>
          </a:xfrm>
          <a:prstGeom prst="rect">
            <a:avLst/>
          </a:prstGeom>
        </p:spPr>
      </p:pic>
    </p:spTree>
    <p:extLst>
      <p:ext uri="{BB962C8B-B14F-4D97-AF65-F5344CB8AC3E}">
        <p14:creationId xmlns:p14="http://schemas.microsoft.com/office/powerpoint/2010/main" val="11107199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0429A8F6-78E7-6130-64F1-3689E03517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600" y="304800"/>
            <a:ext cx="9144000" cy="6019800"/>
          </a:xfrm>
          <a:prstGeom prst="rect">
            <a:avLst/>
          </a:prstGeom>
        </p:spPr>
      </p:pic>
    </p:spTree>
    <p:extLst>
      <p:ext uri="{BB962C8B-B14F-4D97-AF65-F5344CB8AC3E}">
        <p14:creationId xmlns:p14="http://schemas.microsoft.com/office/powerpoint/2010/main" val="804839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picture containing outdoor, sky, cloud, tree&#10;&#10;Description automatically generated">
            <a:extLst>
              <a:ext uri="{FF2B5EF4-FFF2-40B4-BE49-F238E27FC236}">
                <a16:creationId xmlns:a16="http://schemas.microsoft.com/office/drawing/2014/main" id="{3592BFC5-660B-6A3A-B1CE-96D4B91E8D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87044" y="-1"/>
            <a:ext cx="4661488" cy="3104208"/>
          </a:xfrm>
          <a:prstGeom prst="rect">
            <a:avLst/>
          </a:prstGeom>
        </p:spPr>
      </p:pic>
      <p:pic>
        <p:nvPicPr>
          <p:cNvPr id="10" name="Picture 9" descr="A person leaning against a wall&#10;&#10;Description automatically generated with medium confidence">
            <a:extLst>
              <a:ext uri="{FF2B5EF4-FFF2-40B4-BE49-F238E27FC236}">
                <a16:creationId xmlns:a16="http://schemas.microsoft.com/office/drawing/2014/main" id="{A549B9E6-0875-1247-17BB-B5BE277F0E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5419263" y="3243304"/>
            <a:ext cx="6129269" cy="3592925"/>
          </a:xfrm>
          <a:prstGeom prst="rect">
            <a:avLst/>
          </a:prstGeom>
        </p:spPr>
      </p:pic>
      <p:pic>
        <p:nvPicPr>
          <p:cNvPr id="20" name="Picture 19" descr="A group of people posing for a photo&#10;&#10;Description automatically generated">
            <a:extLst>
              <a:ext uri="{FF2B5EF4-FFF2-40B4-BE49-F238E27FC236}">
                <a16:creationId xmlns:a16="http://schemas.microsoft.com/office/drawing/2014/main" id="{84DA055F-1DD3-E626-4B0C-9D20E541BCB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3467" y="-6"/>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pic>
        <p:nvPicPr>
          <p:cNvPr id="16" name="Picture 15" descr="A picture containing outdoor, sky, land vehicle, vehicle&#10;&#10;Description automatically generated">
            <a:extLst>
              <a:ext uri="{FF2B5EF4-FFF2-40B4-BE49-F238E27FC236}">
                <a16:creationId xmlns:a16="http://schemas.microsoft.com/office/drawing/2014/main" id="{04D9E0DF-D108-E72B-55E8-943DCE622BB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3468" y="4080064"/>
            <a:ext cx="4614333" cy="2156145"/>
          </a:xfrm>
          <a:prstGeom prst="rect">
            <a:avLst/>
          </a:prstGeom>
        </p:spPr>
      </p:pic>
      <p:sp>
        <p:nvSpPr>
          <p:cNvPr id="23" name="TextBox 22">
            <a:extLst>
              <a:ext uri="{FF2B5EF4-FFF2-40B4-BE49-F238E27FC236}">
                <a16:creationId xmlns:a16="http://schemas.microsoft.com/office/drawing/2014/main" id="{3630BBAC-6670-6D32-5FE6-A14E0680BAD8}"/>
              </a:ext>
            </a:extLst>
          </p:cNvPr>
          <p:cNvSpPr txBox="1"/>
          <p:nvPr/>
        </p:nvSpPr>
        <p:spPr>
          <a:xfrm>
            <a:off x="1295400" y="118995"/>
            <a:ext cx="6097554" cy="524567"/>
          </a:xfrm>
          <a:prstGeom prst="rect">
            <a:avLst/>
          </a:prstGeom>
          <a:noFill/>
        </p:spPr>
        <p:txBody>
          <a:bodyPr wrap="square">
            <a:spAutoFit/>
          </a:bodyPr>
          <a:lstStyle/>
          <a:p>
            <a:pPr marL="0" marR="0" lvl="0" indent="0" algn="ctr" rtl="0">
              <a:lnSpc>
                <a:spcPct val="130000"/>
              </a:lnSpc>
              <a:spcBef>
                <a:spcPts val="0"/>
              </a:spcBef>
              <a:spcAft>
                <a:spcPts val="0"/>
              </a:spcAft>
              <a:buNone/>
            </a:pPr>
            <a:r>
              <a:rPr lang="en-US" sz="2400" b="1" i="0" u="none" strike="noStrike" cap="none" dirty="0">
                <a:highlight>
                  <a:srgbClr val="FFFF00"/>
                </a:highlight>
                <a:latin typeface="Times New Roman" panose="02020603050405020304" pitchFamily="18" charset="0"/>
                <a:ea typeface="Arial"/>
                <a:cs typeface="Times New Roman" panose="02020603050405020304" pitchFamily="18" charset="0"/>
                <a:sym typeface="Arial"/>
              </a:rPr>
              <a:t>SNAPS OF</a:t>
            </a:r>
            <a:r>
              <a:rPr lang="en-US" sz="2400" b="1" dirty="0">
                <a:highlight>
                  <a:srgbClr val="FFFF00"/>
                </a:highlight>
                <a:latin typeface="Times New Roman" panose="02020603050405020304" pitchFamily="18" charset="0"/>
                <a:ea typeface="Arial"/>
                <a:cs typeface="Times New Roman" panose="02020603050405020304" pitchFamily="18" charset="0"/>
                <a:sym typeface="Arial"/>
              </a:rPr>
              <a:t> DATA SURVEY</a:t>
            </a:r>
            <a:endParaRPr lang="en-US" sz="1000" b="1"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729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standing in front of a white board&#10;&#10;Description automatically generated">
            <a:extLst>
              <a:ext uri="{FF2B5EF4-FFF2-40B4-BE49-F238E27FC236}">
                <a16:creationId xmlns:a16="http://schemas.microsoft.com/office/drawing/2014/main" id="{F4B0521A-6229-5B1B-E46F-A87865D480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a:off x="198739" y="171717"/>
            <a:ext cx="5804105" cy="3167426"/>
          </a:xfrm>
          <a:prstGeom prst="rect">
            <a:avLst/>
          </a:prstGeom>
        </p:spPr>
      </p:pic>
      <p:pic>
        <p:nvPicPr>
          <p:cNvPr id="6" name="Picture 5" descr="A group of people standing around a computer&#10;&#10;Description automatically generated">
            <a:extLst>
              <a:ext uri="{FF2B5EF4-FFF2-40B4-BE49-F238E27FC236}">
                <a16:creationId xmlns:a16="http://schemas.microsoft.com/office/drawing/2014/main" id="{DBE98E67-5DE5-A15D-C57E-22EE488E22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5373" y="171717"/>
            <a:ext cx="5797883" cy="3167426"/>
          </a:xfrm>
          <a:prstGeom prst="rect">
            <a:avLst/>
          </a:prstGeom>
        </p:spPr>
      </p:pic>
      <p:pic>
        <p:nvPicPr>
          <p:cNvPr id="3" name="Picture 2" descr="A group of people standing in front of a projector screen&#10;&#10;Description automatically generated">
            <a:extLst>
              <a:ext uri="{FF2B5EF4-FFF2-40B4-BE49-F238E27FC236}">
                <a16:creationId xmlns:a16="http://schemas.microsoft.com/office/drawing/2014/main" id="{F083B8DE-6E84-978F-D985-E918EC18F2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 b="-3"/>
          <a:stretch/>
        </p:blipFill>
        <p:spPr>
          <a:xfrm>
            <a:off x="198739" y="3510858"/>
            <a:ext cx="5804105" cy="2789948"/>
          </a:xfrm>
          <a:prstGeom prst="rect">
            <a:avLst/>
          </a:prstGeom>
        </p:spPr>
      </p:pic>
      <p:pic>
        <p:nvPicPr>
          <p:cNvPr id="4" name="Picture 3" descr="A group of people standing in front of a white board&#10;&#10;Description automatically generated">
            <a:extLst>
              <a:ext uri="{FF2B5EF4-FFF2-40B4-BE49-F238E27FC236}">
                <a16:creationId xmlns:a16="http://schemas.microsoft.com/office/drawing/2014/main" id="{D929EA4D-E9F7-6161-CBF3-2221535221C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95372" y="3510858"/>
            <a:ext cx="5797883" cy="2789948"/>
          </a:xfrm>
          <a:prstGeom prst="rect">
            <a:avLst/>
          </a:prstGeom>
        </p:spPr>
      </p:pic>
      <p:sp>
        <p:nvSpPr>
          <p:cNvPr id="7" name="TextBox 6">
            <a:extLst>
              <a:ext uri="{FF2B5EF4-FFF2-40B4-BE49-F238E27FC236}">
                <a16:creationId xmlns:a16="http://schemas.microsoft.com/office/drawing/2014/main" id="{C3F7788E-5142-D43A-DE03-620B487AD3C1}"/>
              </a:ext>
            </a:extLst>
          </p:cNvPr>
          <p:cNvSpPr txBox="1"/>
          <p:nvPr/>
        </p:nvSpPr>
        <p:spPr>
          <a:xfrm>
            <a:off x="2495911" y="3186023"/>
            <a:ext cx="8177840"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b="1" dirty="0">
                <a:highlight>
                  <a:srgbClr val="FFFF00"/>
                </a:highlight>
                <a:latin typeface="Calibri Light"/>
                <a:ea typeface="Calibri Light"/>
                <a:cs typeface="Calibri Light"/>
              </a:rPr>
              <a:t>Microsoft AI for Accessibility Hackathon</a:t>
            </a:r>
            <a:endParaRPr lang="en-US" b="1" dirty="0"/>
          </a:p>
        </p:txBody>
      </p:sp>
    </p:spTree>
    <p:extLst>
      <p:ext uri="{BB962C8B-B14F-4D97-AF65-F5344CB8AC3E}">
        <p14:creationId xmlns:p14="http://schemas.microsoft.com/office/powerpoint/2010/main" val="2321869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ompany name&#10;&#10;Description automatically generated with low confidence">
            <a:extLst>
              <a:ext uri="{FF2B5EF4-FFF2-40B4-BE49-F238E27FC236}">
                <a16:creationId xmlns:a16="http://schemas.microsoft.com/office/drawing/2014/main" id="{E616A45D-348D-579A-984C-AD2C2E4C1A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7775" y="261437"/>
            <a:ext cx="11576450" cy="6335126"/>
          </a:xfrm>
          <a:prstGeom prst="rect">
            <a:avLst/>
          </a:prstGeom>
        </p:spPr>
      </p:pic>
    </p:spTree>
    <p:extLst>
      <p:ext uri="{BB962C8B-B14F-4D97-AF65-F5344CB8AC3E}">
        <p14:creationId xmlns:p14="http://schemas.microsoft.com/office/powerpoint/2010/main" val="236238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A62EE-809C-E12F-F44E-43CEB01B3161}"/>
              </a:ext>
            </a:extLst>
          </p:cNvPr>
          <p:cNvSpPr>
            <a:spLocks noGrp="1"/>
          </p:cNvSpPr>
          <p:nvPr>
            <p:ph type="title"/>
          </p:nvPr>
        </p:nvSpPr>
        <p:spPr>
          <a:xfrm>
            <a:off x="572493" y="238539"/>
            <a:ext cx="11018520" cy="1434415"/>
          </a:xfrm>
        </p:spPr>
        <p:txBody>
          <a:bodyPr anchor="b">
            <a:normAutofit/>
          </a:bodyPr>
          <a:lstStyle/>
          <a:p>
            <a:r>
              <a:rPr lang="en-US" sz="5400" spc="-215" dirty="0">
                <a:latin typeface="Open Sans Bold"/>
              </a:rPr>
              <a:t>Commercialization</a:t>
            </a:r>
            <a:endParaRPr lang="en-US" sz="54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F28E37-4ED7-A6F4-B29A-484C9536C62F}"/>
              </a:ext>
            </a:extLst>
          </p:cNvPr>
          <p:cNvSpPr>
            <a:spLocks noGrp="1"/>
          </p:cNvSpPr>
          <p:nvPr>
            <p:ph idx="1"/>
          </p:nvPr>
        </p:nvSpPr>
        <p:spPr>
          <a:xfrm>
            <a:off x="572493" y="2071316"/>
            <a:ext cx="6713552" cy="4119172"/>
          </a:xfrm>
        </p:spPr>
        <p:txBody>
          <a:bodyPr anchor="t">
            <a:normAutofit/>
          </a:bodyPr>
          <a:lstStyle/>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Identifying the target audience: In this case, the target audience would be visually impaired students who could benefit from the features of the mobile application.</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We mainly target:</a:t>
            </a:r>
          </a:p>
          <a:p>
            <a:pPr marL="457200" lvl="1" indent="0">
              <a:buNone/>
            </a:pPr>
            <a:r>
              <a:rPr lang="en-US" sz="2000" dirty="0">
                <a:effectLst/>
                <a:latin typeface="Times New Roman" panose="02020603050405020304" pitchFamily="18" charset="0"/>
                <a:cs typeface="Times New Roman" panose="02020603050405020304" pitchFamily="18" charset="0"/>
              </a:rPr>
              <a:t>Primary schools that study the visual impaired students</a:t>
            </a:r>
          </a:p>
          <a:p>
            <a:pPr marL="457200" lvl="1" indent="0">
              <a:buNone/>
            </a:pPr>
            <a:r>
              <a:rPr lang="en-US" sz="2000" dirty="0">
                <a:effectLst/>
                <a:latin typeface="Times New Roman" panose="02020603050405020304" pitchFamily="18" charset="0"/>
                <a:cs typeface="Times New Roman" panose="02020603050405020304" pitchFamily="18" charset="0"/>
              </a:rPr>
              <a:t>Parents/guardians of the visual impaired primary students</a:t>
            </a:r>
          </a:p>
          <a:p>
            <a:pPr marL="457200" lvl="1" indent="0">
              <a:buNone/>
            </a:pPr>
            <a:r>
              <a:rPr lang="en-US" sz="2000" dirty="0">
                <a:effectLst/>
                <a:latin typeface="Times New Roman" panose="02020603050405020304" pitchFamily="18" charset="0"/>
                <a:cs typeface="Times New Roman" panose="02020603050405020304" pitchFamily="18" charset="0"/>
              </a:rPr>
              <a:t>organizations that serve the visually impaired society</a:t>
            </a:r>
          </a:p>
          <a:p>
            <a:pPr>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Revenue generation: Commercialization also involves generating revenue from the mobile application. This could involve charging for the application itself, offering premium features for a fee, or monetizing through in-app advertising.</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Use Social Media to promote</a:t>
            </a:r>
          </a:p>
          <a:p>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5AF8CB5-9A4F-0274-E933-87D43E9E0B36}"/>
              </a:ext>
            </a:extLst>
          </p:cNvPr>
          <p:cNvSpPr>
            <a:spLocks noGrp="1"/>
          </p:cNvSpPr>
          <p:nvPr>
            <p:ph type="dt" sz="half" idx="10"/>
          </p:nvPr>
        </p:nvSpPr>
        <p:spPr>
          <a:xfrm>
            <a:off x="838200" y="6356350"/>
            <a:ext cx="2743200" cy="365125"/>
          </a:xfrm>
        </p:spPr>
        <p:txBody>
          <a:bodyPr>
            <a:normAutofit/>
          </a:bodyPr>
          <a:lstStyle/>
          <a:p>
            <a:pPr>
              <a:spcAft>
                <a:spcPts val="600"/>
              </a:spcAft>
            </a:pPr>
            <a:fld id="{0C13F9A2-7A7C-45A5-8BD7-BBC977441736}" type="datetime1">
              <a:rPr lang="en-US" smtClean="0"/>
              <a:pPr>
                <a:spcAft>
                  <a:spcPts val="600"/>
                </a:spcAft>
              </a:pPr>
              <a:t>11/6/2023</a:t>
            </a:fld>
            <a:endParaRPr lang="en-US"/>
          </a:p>
        </p:txBody>
      </p:sp>
      <p:sp>
        <p:nvSpPr>
          <p:cNvPr id="5" name="Slide Number Placeholder 4">
            <a:extLst>
              <a:ext uri="{FF2B5EF4-FFF2-40B4-BE49-F238E27FC236}">
                <a16:creationId xmlns:a16="http://schemas.microsoft.com/office/drawing/2014/main" id="{5FE93177-8584-083A-FE5A-CDF5433215F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8</a:t>
            </a:fld>
            <a:endParaRPr lang="en-US"/>
          </a:p>
        </p:txBody>
      </p:sp>
      <p:pic>
        <p:nvPicPr>
          <p:cNvPr id="9" name="Picture 8" descr="Graphical user interface, application&#10;&#10;Description automatically generated">
            <a:extLst>
              <a:ext uri="{FF2B5EF4-FFF2-40B4-BE49-F238E27FC236}">
                <a16:creationId xmlns:a16="http://schemas.microsoft.com/office/drawing/2014/main" id="{61ED9A48-9038-5418-BB54-C7FB0FE84E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1800" y="2418679"/>
            <a:ext cx="5613846" cy="3424446"/>
          </a:xfrm>
          <a:prstGeom prst="rect">
            <a:avLst/>
          </a:prstGeom>
        </p:spPr>
      </p:pic>
    </p:spTree>
    <p:extLst>
      <p:ext uri="{BB962C8B-B14F-4D97-AF65-F5344CB8AC3E}">
        <p14:creationId xmlns:p14="http://schemas.microsoft.com/office/powerpoint/2010/main" val="3008584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876800" y="3048000"/>
            <a:ext cx="6672072" cy="1158240"/>
          </a:xfrm>
        </p:spPr>
        <p:txBody>
          <a:bodyPr vert="horz" lIns="91440" tIns="45720" rIns="91440" bIns="45720" rtlCol="0" anchor="b">
            <a:normAutofit/>
          </a:bodyPr>
          <a:lstStyle/>
          <a:p>
            <a:pPr algn="ctr">
              <a:lnSpc>
                <a:spcPts val="2700"/>
              </a:lnSpc>
            </a:pPr>
            <a:r>
              <a:rPr lang="en-US" sz="5400" b="1" spc="-89" dirty="0">
                <a:latin typeface="Open Sans"/>
              </a:rPr>
              <a:t>Sathsarani B.A.D.A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rPr>
              <a:t>IT20160098</a:t>
            </a:r>
            <a:r>
              <a:rPr lang="en-US" dirty="0">
                <a:solidFill>
                  <a:schemeClr val="tx1"/>
                </a:solidFill>
              </a:rPr>
              <a:t>  </a:t>
            </a:r>
          </a:p>
          <a:p>
            <a:r>
              <a:rPr lang="en-US" sz="2400" spc="330" dirty="0">
                <a:solidFill>
                  <a:schemeClr val="tx1"/>
                </a:solidFill>
                <a:latin typeface="Open Sans"/>
              </a:rPr>
              <a:t>Information Technology</a:t>
            </a:r>
          </a:p>
          <a:p>
            <a:endParaRPr lang="en-US" b="0" dirty="0">
              <a:solidFill>
                <a:schemeClr val="tx1"/>
              </a:solidFill>
            </a:endParaRPr>
          </a:p>
        </p:txBody>
      </p:sp>
      <p:pic>
        <p:nvPicPr>
          <p:cNvPr id="2" name="Picture 1" descr="A person with long hair&#10;&#10;Description automatically generated with low confidence">
            <a:extLst>
              <a:ext uri="{FF2B5EF4-FFF2-40B4-BE49-F238E27FC236}">
                <a16:creationId xmlns:a16="http://schemas.microsoft.com/office/drawing/2014/main" id="{BC021F2E-F9B8-9EED-758B-7B30F8EB7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9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4" ma:contentTypeDescription="Create a new document." ma:contentTypeScope="" ma:versionID="6262c5ec9836f8a787ed62888a069b28">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2f5fb70a03bbdfa70542d3c736ed088f"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1E5A5F-4F2C-46B3-9CD0-12362692F0F9}">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2.xml><?xml version="1.0" encoding="utf-8"?>
<ds:datastoreItem xmlns:ds="http://schemas.openxmlformats.org/officeDocument/2006/customXml" ds:itemID="{51387317-E497-4588-990E-B859E6FC18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AA154E-FF2A-4CCD-AC8A-D396D237905B}">
  <ds:schemaRefs>
    <ds:schemaRef ds:uri="http://schemas.microsoft.com/sharepoint/v3/contenttype/forms"/>
  </ds:schemaRefs>
</ds:datastoreItem>
</file>

<file path=docMetadata/LabelInfo.xml><?xml version="1.0" encoding="utf-8"?>
<clbl:labelList xmlns:clbl="http://schemas.microsoft.com/office/2020/mipLabelMetadata">
  <clbl:label id="{b396f5e2-cd81-4c31-9b73-ddc09cf29891}" enabled="1" method="Standard" siteId="{a628da58-b099-463e-b9bd-4987cd45ed75}" contentBits="2" removed="0"/>
</clbl:labelList>
</file>

<file path=docProps/app.xml><?xml version="1.0" encoding="utf-8"?>
<Properties xmlns="http://schemas.openxmlformats.org/officeDocument/2006/extended-properties" xmlns:vt="http://schemas.openxmlformats.org/officeDocument/2006/docPropsVTypes">
  <Template/>
  <TotalTime>4106</TotalTime>
  <Words>3812</Words>
  <Application>Microsoft Office PowerPoint</Application>
  <PresentationFormat>Widescreen</PresentationFormat>
  <Paragraphs>451</Paragraphs>
  <Slides>73</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73</vt:i4>
      </vt:variant>
    </vt:vector>
  </HeadingPairs>
  <TitlesOfParts>
    <vt:vector size="87" baseType="lpstr">
      <vt:lpstr>Aparajita</vt:lpstr>
      <vt:lpstr>-apple-system</vt:lpstr>
      <vt:lpstr>Arial</vt:lpstr>
      <vt:lpstr>Calibri</vt:lpstr>
      <vt:lpstr>Calibri Light</vt:lpstr>
      <vt:lpstr>Open Sans</vt:lpstr>
      <vt:lpstr>Open Sans Bold</vt:lpstr>
      <vt:lpstr>Segoe UI</vt:lpstr>
      <vt:lpstr>Symbol</vt:lpstr>
      <vt:lpstr>Tex Gyre Termes Bold</vt:lpstr>
      <vt:lpstr>Times New Roman</vt:lpstr>
      <vt:lpstr>Wingdings</vt:lpstr>
      <vt:lpstr>Office Theme</vt:lpstr>
      <vt:lpstr>1_Office Theme</vt:lpstr>
      <vt:lpstr>PowerPoint Presentation</vt:lpstr>
      <vt:lpstr>PowerPoint Presentation</vt:lpstr>
      <vt:lpstr>Introduction</vt:lpstr>
      <vt:lpstr>Research Question</vt:lpstr>
      <vt:lpstr>PowerPoint Presentation</vt:lpstr>
      <vt:lpstr>PowerPoint Presentation</vt:lpstr>
      <vt:lpstr>PowerPoint Presentation</vt:lpstr>
      <vt:lpstr>Commercialization</vt:lpstr>
      <vt:lpstr>Sathsarani B.A.D.A</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References</vt:lpstr>
      <vt:lpstr>Dias S.T.D</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Liyanage A.L.D.K.S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Completion till PP2</vt:lpstr>
      <vt:lpstr>PowerPoint Presentation</vt:lpstr>
      <vt:lpstr>References</vt:lpstr>
      <vt:lpstr>Nayanananda W.A.K.D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Liyanage A.L.D.K.S it20146474</dc:creator>
  <cp:lastModifiedBy>Kavindu Sachintha Liyanage</cp:lastModifiedBy>
  <cp:revision>214</cp:revision>
  <dcterms:created xsi:type="dcterms:W3CDTF">2023-03-24T15:17:34Z</dcterms:created>
  <dcterms:modified xsi:type="dcterms:W3CDTF">2023-11-06T09:42:07Z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Theme:11\1_Office Theme:8</vt:lpwstr>
  </property>
  <property fmtid="{D5CDD505-2E9C-101B-9397-08002B2CF9AE}" pid="3" name="ClassificationContentMarkingFooterText">
    <vt:lpwstr>Dialog - Internal</vt:lpwstr>
  </property>
  <property fmtid="{D5CDD505-2E9C-101B-9397-08002B2CF9AE}" pid="4" name="ContentTypeId">
    <vt:lpwstr>0x010100F5D4FF63888C64439862580733F918E7</vt:lpwstr>
  </property>
</Properties>
</file>